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79BAD1"/>
    <a:srgbClr val="6699FF"/>
    <a:srgbClr val="33CCFF"/>
    <a:srgbClr val="66CCFF"/>
    <a:srgbClr val="F3F3F3"/>
    <a:srgbClr val="F0F0F0"/>
    <a:srgbClr val="F7F7F7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8" autoAdjust="0"/>
    <p:restoredTop sz="99157" autoAdjust="0"/>
  </p:normalViewPr>
  <p:slideViewPr>
    <p:cSldViewPr snapToGrid="0">
      <p:cViewPr varScale="1">
        <p:scale>
          <a:sx n="92" d="100"/>
          <a:sy n="92" d="100"/>
        </p:scale>
        <p:origin x="-1680" y="-102"/>
      </p:cViewPr>
      <p:guideLst>
        <p:guide orient="horz" pos="917"/>
        <p:guide orient="horz" pos="3927"/>
        <p:guide orient="horz" pos="805"/>
        <p:guide orient="horz" pos="178"/>
        <p:guide pos="294"/>
        <p:guide pos="54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DD44-D437-4218-9D8C-EE0F06AA834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3543-EC1E-4362-A0A1-4BC54802D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6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BD4560-8A7C-4EA4-97F2-58DAB1326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2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992582"/>
            <a:ext cx="5334000" cy="768927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66" y="4419600"/>
            <a:ext cx="3063834" cy="1219200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3933825"/>
            <a:ext cx="134938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82576"/>
            <a:ext cx="2065337" cy="594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138" y="282576"/>
            <a:ext cx="6003925" cy="594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 rot="5400000">
            <a:off x="-543719" y="1134269"/>
            <a:ext cx="1795463" cy="920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sz="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2011 HALLIBURTON.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416425" y="6437313"/>
            <a:ext cx="3111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7EFC409-4784-4873-9CBB-8F2F8197C7A1}" type="slidenum">
              <a:rPr lang="en-US" sz="800" kern="0">
                <a:solidFill>
                  <a:sysClr val="windowText" lastClr="000000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457200" y="6543675"/>
            <a:ext cx="1816100" cy="93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kern="0" dirty="0">
                <a:solidFill>
                  <a:sysClr val="windowText" lastClr="000000"/>
                </a:solidFill>
              </a:rPr>
              <a:t> © 2011 HALLIBURTON. ALL RIGHTS RESERVED.</a:t>
            </a:r>
          </a:p>
        </p:txBody>
      </p:sp>
      <p:pic>
        <p:nvPicPr>
          <p:cNvPr id="6" name="Picture 7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523038"/>
            <a:ext cx="23114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8583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039"/>
            <a:ext cx="8229600" cy="4784724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mark Ho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57200" y="6543675"/>
            <a:ext cx="1816100" cy="93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kern="0" dirty="0">
                <a:solidFill>
                  <a:schemeClr val="bg1"/>
                </a:solidFill>
              </a:rPr>
              <a:t> © 2011 HALLIBURTON.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880" y="3007869"/>
            <a:ext cx="5532120" cy="768604"/>
          </a:xfrm>
        </p:spPr>
        <p:txBody>
          <a:bodyPr>
            <a:normAutofit/>
          </a:bodyPr>
          <a:lstStyle>
            <a:lvl1pPr algn="l">
              <a:defRPr sz="2400" b="1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3929" y="4186873"/>
            <a:ext cx="2993495" cy="1500187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5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78" y="1446879"/>
            <a:ext cx="4040188" cy="4780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903" y="1446879"/>
            <a:ext cx="4041775" cy="4780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54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72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30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Коэффициент 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Пуассона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7544" y="1712259"/>
            <a:ext cx="822681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Коэффициент Пуассона (коэффициент поперечной деформации) - показывает зависимость между продольными и поперечными деформациями элемента, характеризует упругие свойства материала</a:t>
            </a:r>
            <a:r>
              <a:rPr lang="ru-RU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Определяется отношением относительных поперечных </a:t>
            </a:r>
            <a:r>
              <a:rPr lang="ru-RU" b="1" i="1" dirty="0"/>
              <a:t>ε</a:t>
            </a:r>
            <a:r>
              <a:rPr lang="ru-RU" i="1" baseline="-25000" dirty="0"/>
              <a:t>поп</a:t>
            </a:r>
            <a:r>
              <a:rPr lang="ru-RU" dirty="0"/>
              <a:t> и продольных </a:t>
            </a:r>
            <a:r>
              <a:rPr lang="ru-RU" b="1" i="1" dirty="0"/>
              <a:t>ε</a:t>
            </a:r>
            <a:r>
              <a:rPr lang="ru-RU" i="1" baseline="-25000" dirty="0"/>
              <a:t>пр</a:t>
            </a:r>
            <a:r>
              <a:rPr lang="ru-RU" dirty="0"/>
              <a:t> деформаций </a:t>
            </a:r>
            <a:r>
              <a:rPr lang="ru-RU" dirty="0" smtClean="0"/>
              <a:t>элемента: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17" y="4093789"/>
            <a:ext cx="1038224" cy="98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370626"/>
            <a:ext cx="7888941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Этот коэффициент зависит не от размеров тела, а от природы материала, из которого изготовлен образец.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511921"/>
            <a:ext cx="8199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После достижения конца площадки текучести (деформация порядка 2 — 2,5 %) начинается деформационное упрочнение (участок упрочнения), видимое на диаграмме, как рост напряжения с ростом деформации.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1415" y="5106766"/>
            <a:ext cx="81999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После достижения точки предела прочности начинает образовываться т. н. «шейка» — область сосредоточенной деформации. Расположение «шейки» зависит от однородности геометрических размеров образца и качества его поверхности. Как правило, «шейка» и, в конечном счёте, место разрушения расположено в наиболее слабом сечении. 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52928" y="2600380"/>
            <a:ext cx="4019550" cy="2562226"/>
            <a:chOff x="2852928" y="2152154"/>
            <a:chExt cx="4019550" cy="2562226"/>
          </a:xfrm>
        </p:grpSpPr>
        <p:pic>
          <p:nvPicPr>
            <p:cNvPr id="13" name="Picture 2" descr="Предел текучести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928" y="2152154"/>
              <a:ext cx="4019550" cy="2562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Фрагмент диаграммы напряжений для определения модуля Юнга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86" t="21426" r="45726" b="64381"/>
            <a:stretch/>
          </p:blipFill>
          <p:spPr bwMode="auto">
            <a:xfrm>
              <a:off x="3166109" y="3322320"/>
              <a:ext cx="411481" cy="251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Rectangle 17"/>
          <p:cNvSpPr/>
          <p:nvPr/>
        </p:nvSpPr>
        <p:spPr>
          <a:xfrm>
            <a:off x="5289167" y="2689412"/>
            <a:ext cx="1583311" cy="155089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32085" y="2600380"/>
            <a:ext cx="1757082" cy="1945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289167" y="2859744"/>
            <a:ext cx="0" cy="215153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32085" y="3729320"/>
            <a:ext cx="0" cy="128195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8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422271"/>
            <a:ext cx="8199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Соответствующий </a:t>
            </a:r>
            <a:r>
              <a:rPr lang="ru-RU" dirty="0"/>
              <a:t>(последний) участок диаграммы называют зоной местной текучести, так как пластические деформации продолжают интенсивно развиваться только в области </a:t>
            </a:r>
            <a:r>
              <a:rPr lang="ru-RU" dirty="0" smtClean="0"/>
              <a:t>шейки (</a:t>
            </a:r>
            <a:r>
              <a:rPr lang="ru-RU" dirty="0"/>
              <a:t>за счёт локального уменьшения площади поперечного сечения образца</a:t>
            </a:r>
            <a:r>
              <a:rPr lang="ru-RU" dirty="0" smtClean="0"/>
              <a:t>).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1415" y="5366751"/>
            <a:ext cx="8199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Последняя точка на диаграмме - точка разрушения образца.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52928" y="2600380"/>
            <a:ext cx="4019550" cy="2562226"/>
            <a:chOff x="2852928" y="2152154"/>
            <a:chExt cx="4019550" cy="2562226"/>
          </a:xfrm>
        </p:grpSpPr>
        <p:pic>
          <p:nvPicPr>
            <p:cNvPr id="13" name="Picture 2" descr="Предел текучести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928" y="2152154"/>
              <a:ext cx="4019550" cy="2562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Фрагмент диаграммы напряжений для определения модуля Юнга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86" t="21426" r="45726" b="64381"/>
            <a:stretch/>
          </p:blipFill>
          <p:spPr bwMode="auto">
            <a:xfrm>
              <a:off x="3166109" y="3322320"/>
              <a:ext cx="411481" cy="251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6" name="Straight Connector 15"/>
          <p:cNvCxnSpPr/>
          <p:nvPr/>
        </p:nvCxnSpPr>
        <p:spPr>
          <a:xfrm flipV="1">
            <a:off x="5289167" y="2859744"/>
            <a:ext cx="0" cy="215153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32085" y="3729320"/>
            <a:ext cx="0" cy="128195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490437" y="3307976"/>
            <a:ext cx="0" cy="1703298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4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1414" y="1477865"/>
            <a:ext cx="8199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Основные точки, пределы и зоны.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80990" y="4371014"/>
            <a:ext cx="84119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σ</a:t>
            </a:r>
            <a:r>
              <a:rPr lang="ru-RU" i="1" baseline="-25000" dirty="0" smtClean="0"/>
              <a:t>пц </a:t>
            </a:r>
            <a:r>
              <a:rPr lang="ru-RU" dirty="0" smtClean="0"/>
              <a:t>- Предел пропорциональности</a:t>
            </a:r>
          </a:p>
          <a:p>
            <a:r>
              <a:rPr lang="ru-RU" b="1" i="1" dirty="0" smtClean="0"/>
              <a:t>σ</a:t>
            </a:r>
            <a:r>
              <a:rPr lang="ru-RU" i="1" baseline="-25000" dirty="0" smtClean="0"/>
              <a:t>пц</a:t>
            </a:r>
            <a:r>
              <a:rPr lang="ru-RU" dirty="0"/>
              <a:t> </a:t>
            </a:r>
            <a:r>
              <a:rPr lang="ru-RU" dirty="0" smtClean="0"/>
              <a:t>- Предел текучести (конец зоны упругой деформации). </a:t>
            </a:r>
            <a:r>
              <a:rPr lang="ru-RU" sz="1200" dirty="0"/>
              <a:t>В реальности значения предела текучести выше, чем предел упругости примерно на 5</a:t>
            </a:r>
            <a:r>
              <a:rPr lang="ru-RU" sz="1200" dirty="0" smtClean="0"/>
              <a:t>%.</a:t>
            </a:r>
          </a:p>
          <a:p>
            <a:r>
              <a:rPr lang="ru-RU" dirty="0" smtClean="0"/>
              <a:t>1 - Площадка </a:t>
            </a:r>
            <a:r>
              <a:rPr lang="ru-RU" dirty="0"/>
              <a:t>предела </a:t>
            </a:r>
            <a:r>
              <a:rPr lang="ru-RU" dirty="0" smtClean="0"/>
              <a:t>текучести (начало зоны пластической деформации)</a:t>
            </a:r>
          </a:p>
          <a:p>
            <a:r>
              <a:rPr lang="ru-RU" dirty="0"/>
              <a:t>2 - Область деформационного </a:t>
            </a:r>
            <a:r>
              <a:rPr lang="ru-RU" dirty="0" smtClean="0"/>
              <a:t>упрочнения</a:t>
            </a:r>
          </a:p>
          <a:p>
            <a:r>
              <a:rPr lang="ru-RU" dirty="0"/>
              <a:t>3 - Предел прочности (временное сопротивление разрушению)</a:t>
            </a:r>
            <a:br>
              <a:rPr lang="ru-RU" dirty="0"/>
            </a:br>
            <a:r>
              <a:rPr lang="ru-RU" dirty="0" smtClean="0"/>
              <a:t>4 - Образование </a:t>
            </a:r>
            <a:r>
              <a:rPr lang="ru-RU" dirty="0"/>
              <a:t>шейки на образце</a:t>
            </a:r>
            <a:endParaRPr lang="en-US" dirty="0"/>
          </a:p>
          <a:p>
            <a:r>
              <a:rPr lang="ru-RU" dirty="0" smtClean="0"/>
              <a:t>5 - </a:t>
            </a:r>
            <a:r>
              <a:rPr lang="ru-RU" dirty="0"/>
              <a:t>Точка </a:t>
            </a:r>
            <a:r>
              <a:rPr lang="ru-RU" dirty="0" smtClean="0"/>
              <a:t>разрушения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91968" y="1874458"/>
            <a:ext cx="4019550" cy="2562226"/>
            <a:chOff x="2791968" y="1874458"/>
            <a:chExt cx="4019550" cy="2562226"/>
          </a:xfrm>
        </p:grpSpPr>
        <p:grpSp>
          <p:nvGrpSpPr>
            <p:cNvPr id="10" name="Group 9"/>
            <p:cNvGrpSpPr/>
            <p:nvPr/>
          </p:nvGrpSpPr>
          <p:grpSpPr>
            <a:xfrm>
              <a:off x="2791968" y="1874458"/>
              <a:ext cx="4019550" cy="2562226"/>
              <a:chOff x="2852928" y="2600380"/>
              <a:chExt cx="4019550" cy="256222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 flipV="1">
                <a:off x="3040380" y="3729319"/>
                <a:ext cx="241142" cy="1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3040380" y="2862658"/>
                <a:ext cx="2248787" cy="1"/>
              </a:xfrm>
              <a:prstGeom prst="line">
                <a:avLst/>
              </a:prstGeom>
              <a:ln w="158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6"/>
              <p:cNvGrpSpPr/>
              <p:nvPr/>
            </p:nvGrpSpPr>
            <p:grpSpPr>
              <a:xfrm>
                <a:off x="2852928" y="2600380"/>
                <a:ext cx="4019550" cy="2562226"/>
                <a:chOff x="2852928" y="2600380"/>
                <a:chExt cx="4019550" cy="2562226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852928" y="2600380"/>
                  <a:ext cx="4019550" cy="2562226"/>
                  <a:chOff x="2852928" y="2600380"/>
                  <a:chExt cx="4019550" cy="2562226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2852928" y="2600380"/>
                    <a:ext cx="4019550" cy="2562226"/>
                    <a:chOff x="2852928" y="2152154"/>
                    <a:chExt cx="4019550" cy="2562226"/>
                  </a:xfrm>
                </p:grpSpPr>
                <p:pic>
                  <p:nvPicPr>
                    <p:cNvPr id="13" name="Picture 2" descr="Предел текучести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52928" y="2152154"/>
                      <a:ext cx="4019550" cy="2562226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14" name="Picture 4" descr="Фрагмент диаграммы напряжений для определения модуля Юнга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24886" t="21426" r="45726" b="64381"/>
                    <a:stretch/>
                  </p:blipFill>
                  <p:spPr bwMode="auto">
                    <a:xfrm>
                      <a:off x="3166109" y="3322320"/>
                      <a:ext cx="411481" cy="25146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5289167" y="2859744"/>
                    <a:ext cx="0" cy="2151530"/>
                  </a:xfrm>
                  <a:prstGeom prst="line">
                    <a:avLst/>
                  </a:prstGeom>
                  <a:ln w="15875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flipV="1">
                    <a:off x="3532085" y="3729320"/>
                    <a:ext cx="0" cy="1281954"/>
                  </a:xfrm>
                  <a:prstGeom prst="line">
                    <a:avLst/>
                  </a:prstGeom>
                  <a:ln w="15875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V="1">
                    <a:off x="6490437" y="3307976"/>
                    <a:ext cx="0" cy="1703298"/>
                  </a:xfrm>
                  <a:prstGeom prst="line">
                    <a:avLst/>
                  </a:prstGeom>
                  <a:ln w="15875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3318509" y="3729320"/>
                  <a:ext cx="0" cy="1281954"/>
                </a:xfrm>
                <a:prstGeom prst="line">
                  <a:avLst/>
                </a:prstGeom>
                <a:ln w="158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 7"/>
              <p:cNvSpPr/>
              <p:nvPr/>
            </p:nvSpPr>
            <p:spPr>
              <a:xfrm>
                <a:off x="3264684" y="4159625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1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256614" y="4147531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2</a:t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673934" y="4147531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009171" y="2809104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3</a:t>
                </a:r>
                <a:endParaRPr lang="en-US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6078280" y="2490843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40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Коэффициент 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Пуассона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7545" y="1712259"/>
            <a:ext cx="354864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Цилиндрический образец до нагружения:</a:t>
            </a:r>
            <a:endParaRPr lang="en-US" dirty="0"/>
          </a:p>
        </p:txBody>
      </p:sp>
      <p:pic>
        <p:nvPicPr>
          <p:cNvPr id="2050" name="Picture 2" descr="Размеры образца до нагру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42" y="2859076"/>
            <a:ext cx="177165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2720" y="4890711"/>
            <a:ext cx="4025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здесь</a:t>
            </a:r>
          </a:p>
          <a:p>
            <a:r>
              <a:rPr lang="ru-RU" i="1" dirty="0"/>
              <a:t>h</a:t>
            </a:r>
            <a:r>
              <a:rPr lang="ru-RU" i="1" baseline="-25000" dirty="0"/>
              <a:t>0</a:t>
            </a:r>
            <a:r>
              <a:rPr lang="ru-RU" dirty="0"/>
              <a:t> - начальный продольный размер;</a:t>
            </a:r>
          </a:p>
          <a:p>
            <a:r>
              <a:rPr lang="ru-RU" i="1" dirty="0"/>
              <a:t>d</a:t>
            </a:r>
            <a:r>
              <a:rPr lang="ru-RU" i="1" baseline="-25000" dirty="0"/>
              <a:t>0</a:t>
            </a:r>
            <a:r>
              <a:rPr lang="ru-RU" dirty="0"/>
              <a:t> - начальный поперечный размер (в данном случае - диаметр).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20996" y="1712259"/>
            <a:ext cx="4025140" cy="4378782"/>
            <a:chOff x="4620996" y="1712259"/>
            <a:chExt cx="4025140" cy="4378782"/>
          </a:xfrm>
        </p:grpSpPr>
        <p:grpSp>
          <p:nvGrpSpPr>
            <p:cNvPr id="3" name="Group 2"/>
            <p:cNvGrpSpPr/>
            <p:nvPr/>
          </p:nvGrpSpPr>
          <p:grpSpPr>
            <a:xfrm>
              <a:off x="4726635" y="1712259"/>
              <a:ext cx="3813862" cy="3004193"/>
              <a:chOff x="4726635" y="1712259"/>
              <a:chExt cx="3813862" cy="300419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726635" y="1712259"/>
                <a:ext cx="3813862" cy="87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dirty="0" smtClean="0"/>
                  <a:t>Цилиндрический образец после нагружения:</a:t>
                </a:r>
                <a:endParaRPr lang="en-US" dirty="0"/>
              </a:p>
            </p:txBody>
          </p:sp>
          <p:pic>
            <p:nvPicPr>
              <p:cNvPr id="2052" name="Picture 4" descr="Продольные и поперечные деформации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7741" y="2859076"/>
                <a:ext cx="1771650" cy="18573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4620996" y="4890712"/>
              <a:ext cx="402514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здесь</a:t>
              </a:r>
            </a:p>
            <a:p>
              <a:r>
                <a:rPr lang="ru-RU" i="1" dirty="0" smtClean="0"/>
                <a:t>h</a:t>
              </a:r>
              <a:r>
                <a:rPr lang="ru-RU" i="1" baseline="-25000" dirty="0" smtClean="0"/>
                <a:t>1</a:t>
              </a:r>
              <a:r>
                <a:rPr lang="ru-RU" dirty="0"/>
                <a:t> - </a:t>
              </a:r>
              <a:r>
                <a:rPr lang="ru-RU" dirty="0" smtClean="0"/>
                <a:t>конечный продольный </a:t>
              </a:r>
              <a:r>
                <a:rPr lang="ru-RU" dirty="0"/>
                <a:t>размер;</a:t>
              </a:r>
            </a:p>
            <a:p>
              <a:r>
                <a:rPr lang="ru-RU" i="1" dirty="0" smtClean="0"/>
                <a:t>d</a:t>
              </a:r>
              <a:r>
                <a:rPr lang="ru-RU" i="1" baseline="-25000" dirty="0" smtClean="0"/>
                <a:t>1</a:t>
              </a:r>
              <a:r>
                <a:rPr lang="ru-RU" dirty="0"/>
                <a:t> - конечный </a:t>
              </a:r>
              <a:r>
                <a:rPr lang="ru-RU" dirty="0" smtClean="0"/>
                <a:t>поперечный </a:t>
              </a:r>
              <a:r>
                <a:rPr lang="ru-RU" dirty="0"/>
                <a:t>размер (в данном случае - диаметр).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0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Коэффициент 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Пуассона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1316" y="1503865"/>
            <a:ext cx="8013039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h</a:t>
            </a:r>
            <a:r>
              <a:rPr lang="ru-RU" i="1" baseline="-25000" dirty="0"/>
              <a:t>1</a:t>
            </a:r>
            <a:r>
              <a:rPr lang="ru-RU" i="1" dirty="0"/>
              <a:t>=h</a:t>
            </a:r>
            <a:r>
              <a:rPr lang="ru-RU" i="1" baseline="-25000" dirty="0"/>
              <a:t>0 </a:t>
            </a:r>
            <a:r>
              <a:rPr lang="ru-RU" i="1" dirty="0"/>
              <a:t>- </a:t>
            </a:r>
            <a:r>
              <a:rPr lang="ru-RU" dirty="0"/>
              <a:t>Δ</a:t>
            </a:r>
            <a:r>
              <a:rPr lang="ru-RU" i="1" dirty="0"/>
              <a:t>h</a:t>
            </a:r>
            <a:endParaRPr lang="ru-RU" dirty="0"/>
          </a:p>
          <a:p>
            <a:pPr algn="ctr">
              <a:spcAft>
                <a:spcPts val="1200"/>
              </a:spcAft>
            </a:pPr>
            <a:r>
              <a:rPr lang="ru-RU" i="1" dirty="0"/>
              <a:t>d</a:t>
            </a:r>
            <a:r>
              <a:rPr lang="ru-RU" i="1" baseline="-25000" dirty="0"/>
              <a:t>1</a:t>
            </a:r>
            <a:r>
              <a:rPr lang="ru-RU" i="1" dirty="0"/>
              <a:t>=d</a:t>
            </a:r>
            <a:r>
              <a:rPr lang="ru-RU" i="1" baseline="-25000" dirty="0"/>
              <a:t>0 </a:t>
            </a:r>
            <a:r>
              <a:rPr lang="ru-RU" i="1" dirty="0"/>
              <a:t>+ </a:t>
            </a:r>
            <a:r>
              <a:rPr lang="ru-RU" dirty="0"/>
              <a:t>Δ</a:t>
            </a:r>
            <a:r>
              <a:rPr lang="ru-RU" i="1" dirty="0"/>
              <a:t>d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здесь Δ</a:t>
            </a:r>
            <a:r>
              <a:rPr lang="ru-RU" i="1" dirty="0"/>
              <a:t>h</a:t>
            </a:r>
            <a:r>
              <a:rPr lang="ru-RU" dirty="0"/>
              <a:t> и Δ</a:t>
            </a:r>
            <a:r>
              <a:rPr lang="ru-RU" i="1" dirty="0"/>
              <a:t>d</a:t>
            </a:r>
            <a:r>
              <a:rPr lang="ru-RU" dirty="0"/>
              <a:t> соответственно абсолютные продольные и поперечные деформации.</a:t>
            </a:r>
          </a:p>
          <a:p>
            <a:pPr>
              <a:spcAft>
                <a:spcPts val="1200"/>
              </a:spcAft>
            </a:pPr>
            <a:r>
              <a:rPr lang="ru-RU" dirty="0"/>
              <a:t>Отношение абсолютных деформаций к соответствующим начальным размерам покажет относительные деформации:</a:t>
            </a:r>
          </a:p>
        </p:txBody>
      </p:sp>
      <p:pic>
        <p:nvPicPr>
          <p:cNvPr id="3074" name="Picture 2" descr="Относительные поперечные и продольные деформ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85" y="3489024"/>
            <a:ext cx="927433" cy="139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1315" y="5145755"/>
            <a:ext cx="781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их отношение в свою очередь определяет коэффициент Пуассона материала </a:t>
            </a:r>
            <a:r>
              <a:rPr lang="ru-RU" dirty="0" smtClean="0"/>
              <a:t>цилиндра.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153" y="5797060"/>
            <a:ext cx="8077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Значение коэффициента принимается по модулю, т.к. продольная и поперечная деформации всегда имеют противоположные </a:t>
            </a:r>
            <a:r>
              <a:rPr lang="ru-RU" dirty="0" smtClean="0"/>
              <a:t>знаки.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Коэффициент 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Пуассона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3" y="1674674"/>
            <a:ext cx="8226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Для абсолютно хрупкого материала коэффициент Пуассона равен 0, для абсолютно </a:t>
            </a:r>
            <a:r>
              <a:rPr lang="ru-RU" dirty="0" smtClean="0"/>
              <a:t>эластичного</a:t>
            </a:r>
            <a:r>
              <a:rPr lang="ru-RU" dirty="0"/>
              <a:t> — 0,5. </a:t>
            </a:r>
            <a:endParaRPr lang="ru-R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74427"/>
              </p:ext>
            </p:extLst>
          </p:nvPr>
        </p:nvGraphicFramePr>
        <p:xfrm>
          <a:off x="2438400" y="2756946"/>
          <a:ext cx="3892475" cy="2194560"/>
        </p:xfrm>
        <a:graphic>
          <a:graphicData uri="http://schemas.openxmlformats.org/drawingml/2006/table">
            <a:tbl>
              <a:tblPr/>
              <a:tblGrid>
                <a:gridCol w="1903020"/>
                <a:gridCol w="1989455"/>
              </a:tblGrid>
              <a:tr h="2222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Verdana"/>
                        </a:rPr>
                        <a:t>Материал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Verdana"/>
                        </a:rPr>
                        <a:t>Коэффициент Пуассона, </a:t>
                      </a:r>
                      <a:r>
                        <a:rPr lang="el-GR" sz="1800" dirty="0">
                          <a:solidFill>
                            <a:srgbClr val="444444"/>
                          </a:solidFill>
                          <a:effectLst/>
                          <a:latin typeface="times new roman"/>
                        </a:rPr>
                        <a:t>ν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Сталь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  <a:latin typeface="Verdana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Verdana"/>
                        </a:rPr>
                        <a:t>3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Чугун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Verdana"/>
                        </a:rPr>
                        <a:t>0,25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Медь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Verdana"/>
                        </a:rPr>
                        <a:t>0,32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Титан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0,3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Алюминий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effectLst/>
                          <a:latin typeface="Verdana"/>
                        </a:rPr>
                        <a:t>0,3</a:t>
                      </a:r>
                      <a:r>
                        <a:rPr lang="ru-RU" sz="1800" dirty="0" smtClean="0">
                          <a:effectLst/>
                          <a:latin typeface="Verdana"/>
                        </a:rPr>
                        <a:t>4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Бетон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0,16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423664"/>
            <a:ext cx="8226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Для </a:t>
            </a:r>
            <a:r>
              <a:rPr lang="ru-RU" dirty="0" smtClean="0"/>
              <a:t>сталей, </a:t>
            </a:r>
            <a:r>
              <a:rPr lang="ru-RU" dirty="0"/>
              <a:t>в зависимости от </a:t>
            </a:r>
            <a:r>
              <a:rPr lang="ru-RU" dirty="0" smtClean="0"/>
              <a:t>марки,</a:t>
            </a:r>
            <a:r>
              <a:rPr lang="ru-RU" dirty="0"/>
              <a:t> этот коэффициент принимает значения от 0,27 до </a:t>
            </a:r>
            <a:r>
              <a:rPr lang="ru-RU" dirty="0" smtClean="0"/>
              <a:t>0,32, </a:t>
            </a:r>
            <a:r>
              <a:rPr lang="ru-RU" dirty="0"/>
              <a:t>для резины он примерно равен 0,5.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Модуль Юнга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1754017"/>
            <a:ext cx="8326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Физическая </a:t>
            </a:r>
            <a:r>
              <a:rPr lang="ru-RU" dirty="0"/>
              <a:t>величина, характеризующая свойства материала сопротивляться растяжению/сжатию при упругой </a:t>
            </a:r>
            <a:r>
              <a:rPr lang="ru-RU" dirty="0" smtClean="0"/>
              <a:t>деформации, </a:t>
            </a:r>
            <a:r>
              <a:rPr lang="ru-RU" dirty="0"/>
              <a:t>или свойство объекта деформироваться вдоль оси при воздействии силы вдоль этой оси</a:t>
            </a:r>
            <a:r>
              <a:rPr lang="ru-RU" dirty="0" smtClean="0"/>
              <a:t>. Она </a:t>
            </a:r>
            <a:r>
              <a:rPr lang="ru-RU" dirty="0"/>
              <a:t>показывает степень жесткости </a:t>
            </a:r>
            <a:r>
              <a:rPr lang="ru-RU" dirty="0" smtClean="0"/>
              <a:t>материала и расчитывается следующим образом:</a:t>
            </a:r>
            <a:endParaRPr lang="en-US" dirty="0"/>
          </a:p>
        </p:txBody>
      </p:sp>
      <p:pic>
        <p:nvPicPr>
          <p:cNvPr id="5122" name="Picture 2" descr="  E = \frac{F/S}{x/l} = \frac{F l} {S x},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563" y="3545601"/>
            <a:ext cx="1762874" cy="59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1671" y="4230074"/>
            <a:ext cx="79516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где:</a:t>
            </a:r>
          </a:p>
          <a:p>
            <a:r>
              <a:rPr lang="ru-RU" i="1" dirty="0"/>
              <a:t>E</a:t>
            </a:r>
            <a:r>
              <a:rPr lang="ru-RU" dirty="0"/>
              <a:t> — модуль упругости,</a:t>
            </a:r>
          </a:p>
          <a:p>
            <a:r>
              <a:rPr lang="ru-RU" i="1" dirty="0"/>
              <a:t>F</a:t>
            </a:r>
            <a:r>
              <a:rPr lang="ru-RU" dirty="0"/>
              <a:t> — сила,</a:t>
            </a:r>
          </a:p>
          <a:p>
            <a:r>
              <a:rPr lang="ru-RU" i="1" dirty="0"/>
              <a:t>S</a:t>
            </a:r>
            <a:r>
              <a:rPr lang="ru-RU" dirty="0"/>
              <a:t> — площадь поверхности, по которой распределено действие силы,</a:t>
            </a:r>
          </a:p>
          <a:p>
            <a:r>
              <a:rPr lang="ru-RU" i="1" dirty="0"/>
              <a:t>l</a:t>
            </a:r>
            <a:r>
              <a:rPr lang="ru-RU" dirty="0"/>
              <a:t> — длина деформируемого стержня,</a:t>
            </a:r>
          </a:p>
          <a:p>
            <a:r>
              <a:rPr lang="ru-RU" i="1" dirty="0"/>
              <a:t>x</a:t>
            </a:r>
            <a:r>
              <a:rPr lang="ru-RU" dirty="0"/>
              <a:t> — модуль изменения длины стержня в результате упругой деформации (измеренного в тех же единицах, что и длина </a:t>
            </a:r>
            <a:r>
              <a:rPr lang="ru-RU" i="1" dirty="0"/>
              <a:t>l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130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Модуль Юнга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646396"/>
            <a:ext cx="8199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Учитывая то, что практически все конструкционные материалы имеют значение </a:t>
            </a:r>
            <a:r>
              <a:rPr lang="ru-RU" i="1" dirty="0"/>
              <a:t>E</a:t>
            </a:r>
            <a:r>
              <a:rPr lang="ru-RU" dirty="0"/>
              <a:t> высокого порядка (как правило 10</a:t>
            </a:r>
            <a:r>
              <a:rPr lang="ru-RU" baseline="30000" dirty="0"/>
              <a:t>9</a:t>
            </a:r>
            <a:r>
              <a:rPr lang="ru-RU" dirty="0"/>
              <a:t> Па), его размерность часто записывают с помощью кратной приставки «гига» (гигапаскаль [ГПа])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6949"/>
              </p:ext>
            </p:extLst>
          </p:nvPr>
        </p:nvGraphicFramePr>
        <p:xfrm>
          <a:off x="2205318" y="2844791"/>
          <a:ext cx="4572000" cy="2743200"/>
        </p:xfrm>
        <a:graphic>
          <a:graphicData uri="http://schemas.openxmlformats.org/drawingml/2006/table">
            <a:tbl>
              <a:tblPr/>
              <a:tblGrid>
                <a:gridCol w="1891553"/>
                <a:gridCol w="2680447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smtClean="0">
                          <a:effectLst/>
                          <a:latin typeface="Verdana"/>
                        </a:rPr>
                        <a:t>Материал</a:t>
                      </a:r>
                      <a:endParaRPr lang="ru-RU" sz="1800" b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>
                          <a:effectLst/>
                          <a:latin typeface="Verdana"/>
                        </a:rPr>
                        <a:t>Модуль Юнга</a:t>
                      </a:r>
                      <a:endParaRPr lang="ru-RU" sz="1800" b="0" dirty="0">
                        <a:effectLst/>
                      </a:endParaRPr>
                    </a:p>
                    <a:p>
                      <a:pPr algn="ctr" fontAlgn="t"/>
                      <a:r>
                        <a:rPr lang="en-US" sz="1800" b="0" dirty="0" smtClean="0">
                          <a:effectLst/>
                          <a:latin typeface="Verdana"/>
                        </a:rPr>
                        <a:t>E, [</a:t>
                      </a:r>
                      <a:r>
                        <a:rPr lang="ru-RU" sz="1800" b="0" dirty="0" smtClean="0">
                          <a:effectLst/>
                          <a:latin typeface="Verdana"/>
                        </a:rPr>
                        <a:t>ГПа]</a:t>
                      </a:r>
                      <a:endParaRPr lang="ru-RU" sz="1800" b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Сталь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200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Чугун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Verdana"/>
                        </a:rPr>
                        <a:t>120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Алюминий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  <a:latin typeface="Verdana"/>
                        </a:rPr>
                        <a:t>70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Титан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120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Бронза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100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Латунь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95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  <a:latin typeface="Verdana"/>
                        </a:rPr>
                        <a:t>Медь</a:t>
                      </a:r>
                      <a:endParaRPr lang="ru-RU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110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Verdana"/>
                        </a:rPr>
                        <a:t>Бетон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  <a:latin typeface="Verdana"/>
                        </a:rPr>
                        <a:t>20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3" y="5782270"/>
            <a:ext cx="8226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Коэффициент Пуассона и модуль Юнга полностью характеризуют упругие свойства изотропного материала.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816731"/>
            <a:ext cx="8199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В общем смысле – механическая характеристика </a:t>
            </a:r>
            <a:r>
              <a:rPr lang="ru-RU" dirty="0"/>
              <a:t>материала, </a:t>
            </a:r>
            <a:r>
              <a:rPr lang="ru-RU" dirty="0" smtClean="0"/>
              <a:t>характеризующая </a:t>
            </a:r>
            <a:r>
              <a:rPr lang="ru-RU" dirty="0"/>
              <a:t>напряжение, при котором деформации продолжают расти без увеличения нагрузки.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5740" y="3103649"/>
            <a:ext cx="6078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Диаграмма растяжения пластичного материала</a:t>
            </a:r>
          </a:p>
        </p:txBody>
      </p:sp>
      <p:sp>
        <p:nvSpPr>
          <p:cNvPr id="7" name="Rectangle 6"/>
          <p:cNvSpPr/>
          <p:nvPr/>
        </p:nvSpPr>
        <p:spPr>
          <a:xfrm>
            <a:off x="340660" y="3602948"/>
            <a:ext cx="86238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Обычно диаграмма растяжения является зависимостью приложенной нагрузки P от абсолютного удлинения Δl.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Современные </a:t>
            </a:r>
            <a:r>
              <a:rPr lang="ru-RU" dirty="0"/>
              <a:t>машины для механических испытаний позволяют записывать диаграмму в величинах напряжения </a:t>
            </a:r>
            <a:r>
              <a:rPr lang="ru-RU" b="1" i="1" dirty="0"/>
              <a:t>σ</a:t>
            </a:r>
            <a:r>
              <a:rPr lang="ru-RU" dirty="0"/>
              <a:t> (σ = P/A</a:t>
            </a:r>
            <a:r>
              <a:rPr lang="ru-RU" baseline="-25000" dirty="0"/>
              <a:t>0</a:t>
            </a:r>
            <a:r>
              <a:rPr lang="ru-RU" dirty="0"/>
              <a:t>, где A</a:t>
            </a:r>
            <a:r>
              <a:rPr lang="ru-RU" baseline="-25000" dirty="0"/>
              <a:t>0</a:t>
            </a:r>
            <a:r>
              <a:rPr lang="ru-RU" dirty="0"/>
              <a:t> — исходная площадь поперечного сечения) и линейной </a:t>
            </a:r>
            <a:r>
              <a:rPr lang="ru-RU" dirty="0" smtClean="0"/>
              <a:t>деформации </a:t>
            </a:r>
            <a:r>
              <a:rPr lang="ru-RU" b="1" i="1" dirty="0" smtClean="0"/>
              <a:t>ε</a:t>
            </a:r>
            <a:r>
              <a:rPr lang="ru-RU" dirty="0"/>
              <a:t> (ε = Δl/l</a:t>
            </a:r>
            <a:r>
              <a:rPr lang="ru-RU" baseline="-25000" dirty="0"/>
              <a:t>0</a:t>
            </a:r>
            <a:r>
              <a:rPr lang="ru-RU" dirty="0"/>
              <a:t> ). </a:t>
            </a: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Такая </a:t>
            </a:r>
            <a:r>
              <a:rPr lang="ru-RU" dirty="0"/>
              <a:t>диаграмма носит название диаграммы условных напряжений, так как при этом не учитывается изменение площади поперечного сечения образца в процессе испытания.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816731"/>
            <a:ext cx="8199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Начальный участок является линейным (т. н. участок упругой деформации)</a:t>
            </a:r>
            <a:endParaRPr lang="en-US" dirty="0"/>
          </a:p>
        </p:txBody>
      </p:sp>
      <p:pic>
        <p:nvPicPr>
          <p:cNvPr id="7172" name="Picture 4" descr="Фрагмент диаграммы напряжений для определения модуля Юн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2463062"/>
            <a:ext cx="14001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3" y="4632957"/>
            <a:ext cx="8118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В этом случае модуль Юнга равен отношению нормальных напряжений к соответствующим относительным деформациям, на участке диаграммы </a:t>
            </a:r>
            <a:r>
              <a:rPr lang="ru-RU" dirty="0" smtClean="0"/>
              <a:t>до </a:t>
            </a:r>
            <a:r>
              <a:rPr lang="ru-RU" dirty="0"/>
              <a:t>предела пропорциональности </a:t>
            </a:r>
            <a:r>
              <a:rPr lang="ru-RU" b="1" i="1" dirty="0"/>
              <a:t>σ</a:t>
            </a:r>
            <a:r>
              <a:rPr lang="ru-RU" i="1" baseline="-25000" dirty="0"/>
              <a:t>пц</a:t>
            </a:r>
            <a:r>
              <a:rPr lang="ru-RU" dirty="0"/>
              <a:t> (тангенсу угла α наклона участка пропорциональности к оси деформаций ε).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0676" y="5881393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E=</a:t>
            </a:r>
            <a:r>
              <a:rPr lang="el-GR" dirty="0"/>
              <a:t>σ/ε</a:t>
            </a:r>
            <a:r>
              <a:rPr lang="el-GR" i="1" dirty="0"/>
              <a:t>=</a:t>
            </a:r>
            <a:r>
              <a:rPr lang="en-US" i="1" dirty="0" err="1"/>
              <a:t>tg</a:t>
            </a:r>
            <a:r>
              <a:rPr lang="el-GR" dirty="0"/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Предел текучести (</a:t>
            </a:r>
            <a:r>
              <a:rPr lang="el-GR" sz="3200" b="1" i="1" dirty="0">
                <a:solidFill>
                  <a:schemeClr val="bg1"/>
                </a:solidFill>
              </a:rPr>
              <a:t>σ</a:t>
            </a:r>
            <a:r>
              <a:rPr lang="ru-RU" sz="3200" b="1" baseline="-25000" dirty="0">
                <a:solidFill>
                  <a:schemeClr val="bg1"/>
                </a:solidFill>
              </a:rPr>
              <a:t>т</a:t>
            </a: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)</a:t>
            </a:r>
            <a:endParaRPr lang="en-US" sz="3200" b="1" kern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 Black" pitchFamily="34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4437" y="1574676"/>
            <a:ext cx="8199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Следующий участок диаграммы описывает упругое поведение образца иного рода: после снятия нагрузки образец приобретает начальную форму медленнее скорости звука.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52928" y="2600380"/>
            <a:ext cx="4019550" cy="2562226"/>
            <a:chOff x="2852928" y="2152154"/>
            <a:chExt cx="4019550" cy="2562226"/>
          </a:xfrm>
        </p:grpSpPr>
        <p:pic>
          <p:nvPicPr>
            <p:cNvPr id="10" name="Picture 2" descr="Предел текучести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928" y="2152154"/>
              <a:ext cx="4019550" cy="2562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Фрагмент диаграммы напряжений для определения модуля Юнга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86" t="21426" r="45726" b="64381"/>
            <a:stretch/>
          </p:blipFill>
          <p:spPr bwMode="auto">
            <a:xfrm>
              <a:off x="3166109" y="3322320"/>
              <a:ext cx="411481" cy="251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812913" y="5485346"/>
            <a:ext cx="78814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Конец указанного участка диаграммы – предел текучести.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Затем образуется площадка </a:t>
            </a:r>
            <a:r>
              <a:rPr lang="ru-RU" dirty="0"/>
              <a:t>предела </a:t>
            </a:r>
            <a:r>
              <a:rPr lang="ru-RU" dirty="0" smtClean="0"/>
              <a:t>текучести в пределах которой дальнейшая </a:t>
            </a:r>
            <a:r>
              <a:rPr lang="ru-RU" dirty="0"/>
              <a:t>деформация </a:t>
            </a:r>
            <a:r>
              <a:rPr lang="ru-RU" dirty="0" smtClean="0"/>
              <a:t>происходит </a:t>
            </a:r>
            <a:r>
              <a:rPr lang="ru-RU" dirty="0"/>
              <a:t>без роста напряжения 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32085" y="2689412"/>
            <a:ext cx="3340393" cy="155089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532085" y="3729320"/>
            <a:ext cx="0" cy="128195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3345252" y="3691027"/>
            <a:ext cx="346566" cy="55474"/>
          </a:xfrm>
          <a:custGeom>
            <a:avLst/>
            <a:gdLst>
              <a:gd name="connsiteX0" fmla="*/ 0 w 342900"/>
              <a:gd name="connsiteY0" fmla="*/ 293827 h 293827"/>
              <a:gd name="connsiteX1" fmla="*/ 171450 w 342900"/>
              <a:gd name="connsiteY1" fmla="*/ 0 h 293827"/>
              <a:gd name="connsiteX2" fmla="*/ 342900 w 342900"/>
              <a:gd name="connsiteY2" fmla="*/ 293827 h 293827"/>
              <a:gd name="connsiteX3" fmla="*/ 0 w 342900"/>
              <a:gd name="connsiteY3" fmla="*/ 293827 h 293827"/>
              <a:gd name="connsiteX0" fmla="*/ 3666 w 346566"/>
              <a:gd name="connsiteY0" fmla="*/ 293827 h 293827"/>
              <a:gd name="connsiteX1" fmla="*/ 3666 w 346566"/>
              <a:gd name="connsiteY1" fmla="*/ 207095 h 293827"/>
              <a:gd name="connsiteX2" fmla="*/ 175116 w 346566"/>
              <a:gd name="connsiteY2" fmla="*/ 0 h 293827"/>
              <a:gd name="connsiteX3" fmla="*/ 346566 w 346566"/>
              <a:gd name="connsiteY3" fmla="*/ 293827 h 293827"/>
              <a:gd name="connsiteX4" fmla="*/ 3666 w 346566"/>
              <a:gd name="connsiteY4" fmla="*/ 293827 h 293827"/>
              <a:gd name="connsiteX0" fmla="*/ 3666 w 346566"/>
              <a:gd name="connsiteY0" fmla="*/ 160477 h 160477"/>
              <a:gd name="connsiteX1" fmla="*/ 3666 w 346566"/>
              <a:gd name="connsiteY1" fmla="*/ 73745 h 160477"/>
              <a:gd name="connsiteX2" fmla="*/ 178926 w 346566"/>
              <a:gd name="connsiteY2" fmla="*/ 0 h 160477"/>
              <a:gd name="connsiteX3" fmla="*/ 346566 w 346566"/>
              <a:gd name="connsiteY3" fmla="*/ 160477 h 160477"/>
              <a:gd name="connsiteX4" fmla="*/ 3666 w 346566"/>
              <a:gd name="connsiteY4" fmla="*/ 160477 h 160477"/>
              <a:gd name="connsiteX0" fmla="*/ 3666 w 346566"/>
              <a:gd name="connsiteY0" fmla="*/ 110947 h 110947"/>
              <a:gd name="connsiteX1" fmla="*/ 3666 w 346566"/>
              <a:gd name="connsiteY1" fmla="*/ 24215 h 110947"/>
              <a:gd name="connsiteX2" fmla="*/ 175116 w 346566"/>
              <a:gd name="connsiteY2" fmla="*/ 0 h 110947"/>
              <a:gd name="connsiteX3" fmla="*/ 346566 w 346566"/>
              <a:gd name="connsiteY3" fmla="*/ 110947 h 110947"/>
              <a:gd name="connsiteX4" fmla="*/ 3666 w 346566"/>
              <a:gd name="connsiteY4" fmla="*/ 110947 h 11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566" h="110947">
                <a:moveTo>
                  <a:pt x="3666" y="110947"/>
                </a:moveTo>
                <a:cubicBezTo>
                  <a:pt x="16366" y="84576"/>
                  <a:pt x="-9034" y="50586"/>
                  <a:pt x="3666" y="24215"/>
                </a:cubicBezTo>
                <a:lnTo>
                  <a:pt x="175116" y="0"/>
                </a:lnTo>
                <a:lnTo>
                  <a:pt x="346566" y="110947"/>
                </a:lnTo>
                <a:lnTo>
                  <a:pt x="3666" y="110947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HAL-2011 PPTX external-std white background">
  <a:themeElements>
    <a:clrScheme name="halliburton 2011 color palette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CC0A2F"/>
      </a:accent1>
      <a:accent2>
        <a:srgbClr val="8E0000"/>
      </a:accent2>
      <a:accent3>
        <a:srgbClr val="FF6600"/>
      </a:accent3>
      <a:accent4>
        <a:srgbClr val="008000"/>
      </a:accent4>
      <a:accent5>
        <a:srgbClr val="0033CC"/>
      </a:accent5>
      <a:accent6>
        <a:srgbClr val="EEB500"/>
      </a:accent6>
      <a:hlink>
        <a:srgbClr val="0070C0"/>
      </a:hlink>
      <a:folHlink>
        <a:srgbClr val="92D05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rgbClr val="C00000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HAL-2011 PPTX external-std white background</Template>
  <TotalTime>13459</TotalTime>
  <Words>451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HAL-2011 PPTX external-std white background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Halliburton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hx25110</dc:creator>
  <cp:lastModifiedBy>Каримов</cp:lastModifiedBy>
  <cp:revision>379</cp:revision>
  <dcterms:created xsi:type="dcterms:W3CDTF">2008-12-10T15:26:40Z</dcterms:created>
  <dcterms:modified xsi:type="dcterms:W3CDTF">2019-03-18T11:31:03Z</dcterms:modified>
</cp:coreProperties>
</file>