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2" r:id="rId2"/>
    <p:sldId id="323" r:id="rId3"/>
    <p:sldId id="324" r:id="rId4"/>
    <p:sldId id="325" r:id="rId5"/>
    <p:sldId id="259" r:id="rId6"/>
    <p:sldId id="309" r:id="rId7"/>
    <p:sldId id="317" r:id="rId8"/>
    <p:sldId id="310" r:id="rId9"/>
    <p:sldId id="313" r:id="rId10"/>
    <p:sldId id="314" r:id="rId11"/>
    <p:sldId id="315" r:id="rId12"/>
    <p:sldId id="316" r:id="rId13"/>
    <p:sldId id="318" r:id="rId14"/>
    <p:sldId id="319" r:id="rId15"/>
    <p:sldId id="320" r:id="rId16"/>
    <p:sldId id="32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62490-26BB-4CB6-BBA0-8A2997367504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CF56C-EDC1-4548-8596-8F239B8F91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91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BAAEC-44C9-4285-95CE-702B3F4C13AB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97694-6A42-4A1D-BD19-2DFFA9A3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0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97694-6A42-4A1D-BD19-2DFFA9A37D3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8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97694-6A42-4A1D-BD19-2DFFA9A37D3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8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97694-6A42-4A1D-BD19-2DFFA9A37D3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420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132740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Кручение </a:t>
            </a:r>
            <a:r>
              <a:rPr lang="ru-RU" sz="3200" dirty="0" smtClean="0"/>
              <a:t>-</a:t>
            </a:r>
            <a:r>
              <a:rPr lang="ru-RU" sz="2800" dirty="0" smtClean="0"/>
              <a:t> </a:t>
            </a:r>
            <a:r>
              <a:rPr lang="ru-RU" sz="3200" dirty="0" smtClean="0"/>
              <a:t>это такой вид сопротивления (нагружения), при котором  внешние силы в поперечном сечении стержня создают только один </a:t>
            </a:r>
            <a:r>
              <a:rPr lang="ru-RU" sz="3200" dirty="0" smtClean="0">
                <a:solidFill>
                  <a:srgbClr val="0070C0"/>
                </a:solidFill>
              </a:rPr>
              <a:t>внутренний</a:t>
            </a:r>
            <a:r>
              <a:rPr lang="ru-RU" sz="3200" dirty="0" smtClean="0"/>
              <a:t> силовой фактор   - </a:t>
            </a:r>
            <a:r>
              <a:rPr lang="ru-RU" sz="3200" dirty="0" smtClean="0">
                <a:solidFill>
                  <a:srgbClr val="FF0000"/>
                </a:solidFill>
              </a:rPr>
              <a:t>крутящий момент  </a:t>
            </a:r>
            <a:r>
              <a:rPr lang="ru-RU" sz="3200" dirty="0" smtClean="0"/>
              <a:t>       . 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979712" y="3324588"/>
          <a:ext cx="792088" cy="752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6" name="Формула" r:id="rId3" imgW="253800" imgH="241200" progId="Equation.3">
                  <p:embed/>
                </p:oleObj>
              </mc:Choice>
              <mc:Fallback>
                <p:oleObj name="Формула" r:id="rId3" imgW="253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324588"/>
                        <a:ext cx="792088" cy="752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157025" y="4491697"/>
            <a:ext cx="682994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Стержень, работающий на кручение,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называется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валом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416858"/>
            <a:ext cx="2540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КРУЧЕНИЕ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227030" y="1772816"/>
            <a:ext cx="82754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  <a:endCxn id="42" idx="3"/>
          </p:cNvCxnSpPr>
          <p:nvPr/>
        </p:nvCxnSpPr>
        <p:spPr>
          <a:xfrm>
            <a:off x="251520" y="2296036"/>
            <a:ext cx="518021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687742" y="10719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2687742" y="31855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>
            <a:off x="2696682" y="1124744"/>
            <a:ext cx="63093" cy="2376264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5292080" y="-99392"/>
            <a:ext cx="299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Сечение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II-II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16757" y="1752342"/>
            <a:ext cx="187058" cy="1769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8375675" y="1114507"/>
            <a:ext cx="818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k2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 rot="10800000">
            <a:off x="8100392" y="1484784"/>
            <a:ext cx="435023" cy="2355790"/>
            <a:chOff x="7236297" y="2009314"/>
            <a:chExt cx="435023" cy="2355790"/>
          </a:xfrm>
        </p:grpSpPr>
        <p:sp>
          <p:nvSpPr>
            <p:cNvPr id="137" name="Овал 136"/>
            <p:cNvSpPr/>
            <p:nvPr/>
          </p:nvSpPr>
          <p:spPr>
            <a:xfrm rot="10800000">
              <a:off x="7236297" y="395353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7249086" y="2009314"/>
              <a:ext cx="422234" cy="2160240"/>
              <a:chOff x="7249086" y="2009314"/>
              <a:chExt cx="422234" cy="2160240"/>
            </a:xfrm>
          </p:grpSpPr>
          <p:cxnSp>
            <p:nvCxnSpPr>
              <p:cNvPr id="136" name="Прямая соединительная линия 135"/>
              <p:cNvCxnSpPr>
                <a:stCxn id="137" idx="4"/>
                <a:endCxn id="139" idx="0"/>
              </p:cNvCxnSpPr>
              <p:nvPr/>
            </p:nvCxnSpPr>
            <p:spPr>
              <a:xfrm flipV="1">
                <a:off x="7447414" y="2420888"/>
                <a:ext cx="12789" cy="15326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Овал 137"/>
              <p:cNvSpPr/>
              <p:nvPr/>
            </p:nvSpPr>
            <p:spPr>
              <a:xfrm rot="10800000">
                <a:off x="7419391" y="4123835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rot="10800000">
                <a:off x="7249086" y="2009314"/>
                <a:ext cx="422234" cy="4115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0" name="Прямая соединительная линия 139"/>
              <p:cNvCxnSpPr/>
              <p:nvPr/>
            </p:nvCxnSpPr>
            <p:spPr>
              <a:xfrm rot="10800000">
                <a:off x="7321094" y="2215101"/>
                <a:ext cx="2880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rot="10800000">
                <a:off x="7460203" y="2081322"/>
                <a:ext cx="4907" cy="2880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Прямая соединительная линия 141"/>
          <p:cNvCxnSpPr/>
          <p:nvPr/>
        </p:nvCxnSpPr>
        <p:spPr>
          <a:xfrm>
            <a:off x="5580112" y="2650658"/>
            <a:ext cx="3096344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8503621" y="221701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214560" y="2164800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TextBox 147"/>
          <p:cNvSpPr txBox="1"/>
          <p:nvPr/>
        </p:nvSpPr>
        <p:spPr>
          <a:xfrm>
            <a:off x="6499200" y="385500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5570846" y="2328848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0" name="Прямая соединительная линия 149"/>
          <p:cNvCxnSpPr/>
          <p:nvPr/>
        </p:nvCxnSpPr>
        <p:spPr>
          <a:xfrm>
            <a:off x="5575205" y="2996952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H="1">
            <a:off x="5575205" y="2977788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H="1">
            <a:off x="5727605" y="299695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H="1">
            <a:off x="5878332" y="299695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H="1">
            <a:off x="6022348" y="299695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5570846" y="2276872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H="1">
            <a:off x="5570846" y="213285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flipH="1">
            <a:off x="5723246" y="213285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H="1">
            <a:off x="5873973" y="213285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H="1">
            <a:off x="6017989" y="213285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7507312" y="385500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3" name="Группа 162"/>
          <p:cNvGrpSpPr/>
          <p:nvPr/>
        </p:nvGrpSpPr>
        <p:grpSpPr>
          <a:xfrm>
            <a:off x="6503975" y="929194"/>
            <a:ext cx="435023" cy="3435910"/>
            <a:chOff x="1403648" y="2513370"/>
            <a:chExt cx="435023" cy="3435910"/>
          </a:xfrm>
        </p:grpSpPr>
        <p:cxnSp>
          <p:nvCxnSpPr>
            <p:cNvPr id="164" name="Прямая соединительная линия 163"/>
            <p:cNvCxnSpPr>
              <a:stCxn id="16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Овал 16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8" name="Прямая соединительная линия 16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Группа 169"/>
          <p:cNvGrpSpPr/>
          <p:nvPr/>
        </p:nvGrpSpPr>
        <p:grpSpPr>
          <a:xfrm rot="10800000">
            <a:off x="7494523" y="908720"/>
            <a:ext cx="435023" cy="3435910"/>
            <a:chOff x="1403648" y="2513370"/>
            <a:chExt cx="435023" cy="3435910"/>
          </a:xfrm>
        </p:grpSpPr>
        <p:cxnSp>
          <p:nvCxnSpPr>
            <p:cNvPr id="171" name="Прямая соединительная линия 170"/>
            <p:cNvCxnSpPr>
              <a:stCxn id="17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Овал 17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5" name="Прямая соединительная линия 17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extBox 176"/>
          <p:cNvSpPr txBox="1"/>
          <p:nvPr/>
        </p:nvSpPr>
        <p:spPr>
          <a:xfrm>
            <a:off x="7904533" y="13619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78" name="TextBox 177"/>
          <p:cNvSpPr txBox="1"/>
          <p:nvPr/>
        </p:nvSpPr>
        <p:spPr>
          <a:xfrm>
            <a:off x="7863680" y="35762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79" name="Полилиния 178"/>
          <p:cNvSpPr/>
          <p:nvPr/>
        </p:nvSpPr>
        <p:spPr>
          <a:xfrm>
            <a:off x="7884368" y="1465620"/>
            <a:ext cx="63093" cy="2376264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0" name="Прямая соединительная линия 179"/>
          <p:cNvCxnSpPr/>
          <p:nvPr/>
        </p:nvCxnSpPr>
        <p:spPr>
          <a:xfrm>
            <a:off x="1367450" y="5062612"/>
            <a:ext cx="29885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060284" y="480100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4341674" y="47779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84" name="Прямая соединительная линия 183"/>
          <p:cNvCxnSpPr/>
          <p:nvPr/>
        </p:nvCxnSpPr>
        <p:spPr>
          <a:xfrm>
            <a:off x="1390859" y="5062612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1403648" y="5499230"/>
            <a:ext cx="9979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flipH="1">
            <a:off x="2381029" y="5062612"/>
            <a:ext cx="5284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1556048" y="5067182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1763688" y="5067182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2060104" y="5080614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2267744" y="5086215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1408477" y="5570076"/>
            <a:ext cx="8435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2" name="Прямая соединительная линия 191"/>
          <p:cNvCxnSpPr/>
          <p:nvPr/>
        </p:nvCxnSpPr>
        <p:spPr>
          <a:xfrm>
            <a:off x="2389565" y="4612513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 flipH="1">
            <a:off x="3270483" y="4612513"/>
            <a:ext cx="5284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2554754" y="4617083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2807772" y="4613346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3058810" y="4630515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2381029" y="4612513"/>
            <a:ext cx="885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1407753" y="5570101"/>
            <a:ext cx="8435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422051" y="4052733"/>
            <a:ext cx="72327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/>
        </p:nvSpPr>
        <p:spPr>
          <a:xfrm>
            <a:off x="4905558" y="4524253"/>
            <a:ext cx="3728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 равновесия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0" name="Объект 1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801330"/>
              </p:ext>
            </p:extLst>
          </p:nvPr>
        </p:nvGraphicFramePr>
        <p:xfrm>
          <a:off x="5186363" y="5059363"/>
          <a:ext cx="27289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5" name="Equation" r:id="rId3" imgW="1536480" imgH="228600" progId="Equation.DSMT4">
                  <p:embed/>
                </p:oleObj>
              </mc:Choice>
              <mc:Fallback>
                <p:oleObj name="Equation" r:id="rId3" imgW="1536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5059363"/>
                        <a:ext cx="2728912" cy="495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897040"/>
              </p:ext>
            </p:extLst>
          </p:nvPr>
        </p:nvGraphicFramePr>
        <p:xfrm>
          <a:off x="5260975" y="5576888"/>
          <a:ext cx="23701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6" name="Equation" r:id="rId5" imgW="1117440" imgH="228600" progId="Equation.DSMT4">
                  <p:embed/>
                </p:oleObj>
              </mc:Choice>
              <mc:Fallback>
                <p:oleObj name="Equation" r:id="rId5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5576888"/>
                        <a:ext cx="2370138" cy="51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" name="TextBox 196"/>
          <p:cNvSpPr txBox="1"/>
          <p:nvPr/>
        </p:nvSpPr>
        <p:spPr>
          <a:xfrm>
            <a:off x="289703" y="4668253"/>
            <a:ext cx="679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99440"/>
              </p:ext>
            </p:extLst>
          </p:nvPr>
        </p:nvGraphicFramePr>
        <p:xfrm>
          <a:off x="5196760" y="6265238"/>
          <a:ext cx="32305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7" name="Equation" r:id="rId7" imgW="1523880" imgH="203040" progId="Equation.DSMT4">
                  <p:embed/>
                </p:oleObj>
              </mc:Choice>
              <mc:Fallback>
                <p:oleObj name="Equation" r:id="rId7" imgW="15238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6760" y="6265238"/>
                        <a:ext cx="32305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82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3" grpId="0"/>
      <p:bldP spid="84" grpId="0"/>
      <p:bldP spid="85" grpId="0" animBg="1"/>
      <p:bldP spid="86" grpId="0"/>
      <p:bldP spid="3" grpId="0" animBg="1"/>
      <p:bldP spid="127" grpId="0"/>
      <p:bldP spid="143" grpId="0"/>
      <p:bldP spid="121" grpId="0" animBg="1"/>
      <p:bldP spid="148" grpId="0"/>
      <p:bldP spid="149" grpId="0" animBg="1"/>
      <p:bldP spid="161" grpId="0"/>
      <p:bldP spid="177" grpId="0"/>
      <p:bldP spid="178" grpId="0"/>
      <p:bldP spid="179" grpId="0" animBg="1"/>
      <p:bldP spid="201" grpId="0" animBg="1"/>
      <p:bldP spid="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3447386" y="3501008"/>
            <a:ext cx="72327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6804248" y="200931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  <a:endCxn id="42" idx="3"/>
          </p:cNvCxnSpPr>
          <p:nvPr/>
        </p:nvCxnSpPr>
        <p:spPr>
          <a:xfrm>
            <a:off x="251520" y="2296036"/>
            <a:ext cx="518021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983886" y="107191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3983886" y="318554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>
            <a:off x="3992826" y="1124744"/>
            <a:ext cx="63093" cy="2376264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5292080" y="-99392"/>
            <a:ext cx="3337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Сечение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III-III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61206" y="1786688"/>
            <a:ext cx="187058" cy="1769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5841440" y="1284334"/>
            <a:ext cx="818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k3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6496612" y="1486094"/>
            <a:ext cx="435023" cy="2355790"/>
            <a:chOff x="7236297" y="2009314"/>
            <a:chExt cx="435023" cy="2355790"/>
          </a:xfrm>
        </p:grpSpPr>
        <p:sp>
          <p:nvSpPr>
            <p:cNvPr id="137" name="Овал 136"/>
            <p:cNvSpPr/>
            <p:nvPr/>
          </p:nvSpPr>
          <p:spPr>
            <a:xfrm rot="10800000">
              <a:off x="7236297" y="395353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7249086" y="2009314"/>
              <a:ext cx="422234" cy="2160240"/>
              <a:chOff x="7249086" y="2009314"/>
              <a:chExt cx="422234" cy="2160240"/>
            </a:xfrm>
          </p:grpSpPr>
          <p:cxnSp>
            <p:nvCxnSpPr>
              <p:cNvPr id="136" name="Прямая соединительная линия 135"/>
              <p:cNvCxnSpPr>
                <a:stCxn id="137" idx="4"/>
                <a:endCxn id="139" idx="0"/>
              </p:cNvCxnSpPr>
              <p:nvPr/>
            </p:nvCxnSpPr>
            <p:spPr>
              <a:xfrm flipV="1">
                <a:off x="7447414" y="2420888"/>
                <a:ext cx="12789" cy="15326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Овал 137"/>
              <p:cNvSpPr/>
              <p:nvPr/>
            </p:nvSpPr>
            <p:spPr>
              <a:xfrm rot="10800000">
                <a:off x="7419391" y="4123835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rot="10800000">
                <a:off x="7249086" y="2009314"/>
                <a:ext cx="422234" cy="4115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0" name="Прямая соединительная линия 139"/>
              <p:cNvCxnSpPr/>
              <p:nvPr/>
            </p:nvCxnSpPr>
            <p:spPr>
              <a:xfrm rot="10800000">
                <a:off x="7321094" y="2215101"/>
                <a:ext cx="2880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rot="10800000">
                <a:off x="7460203" y="2081322"/>
                <a:ext cx="4907" cy="2880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Прямая соединительная линия 141"/>
          <p:cNvCxnSpPr/>
          <p:nvPr/>
        </p:nvCxnSpPr>
        <p:spPr>
          <a:xfrm>
            <a:off x="6496611" y="2650658"/>
            <a:ext cx="2179845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8503621" y="221701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0" name="Прямая соединительная линия 179"/>
          <p:cNvCxnSpPr/>
          <p:nvPr/>
        </p:nvCxnSpPr>
        <p:spPr>
          <a:xfrm>
            <a:off x="1367450" y="5062612"/>
            <a:ext cx="29885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060284" y="480100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4341674" y="47779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84" name="Прямая соединительная линия 183"/>
          <p:cNvCxnSpPr/>
          <p:nvPr/>
        </p:nvCxnSpPr>
        <p:spPr>
          <a:xfrm>
            <a:off x="1390859" y="5062612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1403648" y="5499230"/>
            <a:ext cx="9979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flipH="1">
            <a:off x="2381029" y="5062612"/>
            <a:ext cx="5284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1556048" y="5067182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1763688" y="5067182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2060104" y="5080614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2267744" y="5086215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1408477" y="5570076"/>
            <a:ext cx="8435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2" name="Прямая соединительная линия 191"/>
          <p:cNvCxnSpPr/>
          <p:nvPr/>
        </p:nvCxnSpPr>
        <p:spPr>
          <a:xfrm>
            <a:off x="2389565" y="4612513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 flipH="1">
            <a:off x="3270483" y="4612513"/>
            <a:ext cx="5284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2554754" y="4617083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2807772" y="4613346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3058810" y="4630515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2381029" y="4612513"/>
            <a:ext cx="885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1407753" y="5570101"/>
            <a:ext cx="8435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422051" y="4052733"/>
            <a:ext cx="72327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740352" y="234932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7" name="Прямая соединительная линия 196"/>
          <p:cNvCxnSpPr/>
          <p:nvPr/>
        </p:nvCxnSpPr>
        <p:spPr>
          <a:xfrm>
            <a:off x="7816719" y="301742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 flipH="1">
            <a:off x="7816719" y="301742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 flipH="1">
            <a:off x="7969119" y="301742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 flipH="1">
            <a:off x="8119846" y="301742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 flipH="1">
            <a:off x="8263862" y="301742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>
            <a:off x="7812360" y="229734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 flipH="1">
            <a:off x="7812360" y="215333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 flipH="1">
            <a:off x="7964760" y="215333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 flipH="1">
            <a:off x="8115487" y="215333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 flipH="1">
            <a:off x="8259503" y="215333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7020272" y="40597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2" name="Группа 211"/>
          <p:cNvGrpSpPr/>
          <p:nvPr/>
        </p:nvGrpSpPr>
        <p:grpSpPr>
          <a:xfrm>
            <a:off x="7087792" y="929194"/>
            <a:ext cx="435023" cy="3435910"/>
            <a:chOff x="1403648" y="2513370"/>
            <a:chExt cx="435023" cy="3435910"/>
          </a:xfrm>
        </p:grpSpPr>
        <p:cxnSp>
          <p:nvCxnSpPr>
            <p:cNvPr id="213" name="Прямая соединительная линия 212"/>
            <p:cNvCxnSpPr>
              <a:stCxn id="214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Овал 213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7" name="Прямая соединительная линия 216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9" name="TextBox 218"/>
          <p:cNvSpPr txBox="1"/>
          <p:nvPr/>
        </p:nvSpPr>
        <p:spPr>
          <a:xfrm>
            <a:off x="6936214" y="143326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220" name="TextBox 219"/>
          <p:cNvSpPr txBox="1"/>
          <p:nvPr/>
        </p:nvSpPr>
        <p:spPr>
          <a:xfrm>
            <a:off x="6936214" y="354689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221" name="Полилиния 220"/>
          <p:cNvSpPr/>
          <p:nvPr/>
        </p:nvSpPr>
        <p:spPr>
          <a:xfrm>
            <a:off x="6945154" y="1486094"/>
            <a:ext cx="63093" cy="2376264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25" name="Прямая соединительная линия 224"/>
          <p:cNvCxnSpPr/>
          <p:nvPr/>
        </p:nvCxnSpPr>
        <p:spPr>
          <a:xfrm flipH="1">
            <a:off x="3270483" y="4612513"/>
            <a:ext cx="5284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/>
          <p:nvPr/>
        </p:nvCxnSpPr>
        <p:spPr>
          <a:xfrm flipH="1">
            <a:off x="3278430" y="4077072"/>
            <a:ext cx="1301" cy="5421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>
            <a:off x="3685147" y="4081642"/>
            <a:ext cx="7084" cy="957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/>
          <p:nvPr/>
        </p:nvCxnSpPr>
        <p:spPr>
          <a:xfrm>
            <a:off x="3269894" y="4077072"/>
            <a:ext cx="10798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>
            <a:off x="3478059" y="4077072"/>
            <a:ext cx="12789" cy="10035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>
            <a:off x="3995936" y="4077072"/>
            <a:ext cx="0" cy="9809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>
          <a:xfrm flipH="1">
            <a:off x="4196148" y="4077072"/>
            <a:ext cx="1510" cy="9963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/>
          <p:nvPr/>
        </p:nvCxnSpPr>
        <p:spPr>
          <a:xfrm flipH="1">
            <a:off x="4341674" y="4003754"/>
            <a:ext cx="4907" cy="103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905558" y="4524253"/>
            <a:ext cx="3728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 равновесия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9" name="Объект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252092"/>
              </p:ext>
            </p:extLst>
          </p:nvPr>
        </p:nvGraphicFramePr>
        <p:xfrm>
          <a:off x="5365750" y="5059363"/>
          <a:ext cx="23669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4" name="Equation" r:id="rId3" imgW="1333440" imgH="228600" progId="Equation.DSMT4">
                  <p:embed/>
                </p:oleObj>
              </mc:Choice>
              <mc:Fallback>
                <p:oleObj name="Equation" r:id="rId3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5059363"/>
                        <a:ext cx="2366963" cy="495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441812"/>
              </p:ext>
            </p:extLst>
          </p:nvPr>
        </p:nvGraphicFramePr>
        <p:xfrm>
          <a:off x="5361391" y="5661248"/>
          <a:ext cx="28559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5" name="Equation" r:id="rId5" imgW="1346040" imgH="228600" progId="Equation.DSMT4">
                  <p:embed/>
                </p:oleObj>
              </mc:Choice>
              <mc:Fallback>
                <p:oleObj name="Equation" r:id="rId5" imgW="1346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1391" y="5661248"/>
                        <a:ext cx="2855912" cy="51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TextBox 150"/>
          <p:cNvSpPr txBox="1"/>
          <p:nvPr/>
        </p:nvSpPr>
        <p:spPr>
          <a:xfrm>
            <a:off x="289703" y="4668253"/>
            <a:ext cx="679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8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/>
      <p:bldP spid="147" grpId="0" animBg="1"/>
      <p:bldP spid="83" grpId="0"/>
      <p:bldP spid="84" grpId="0"/>
      <p:bldP spid="85" grpId="0" animBg="1"/>
      <p:bldP spid="86" grpId="0"/>
      <p:bldP spid="3" grpId="0" animBg="1"/>
      <p:bldP spid="127" grpId="0"/>
      <p:bldP spid="143" grpId="0"/>
      <p:bldP spid="143" grpId="1"/>
      <p:bldP spid="162" grpId="0" animBg="1"/>
      <p:bldP spid="211" grpId="0"/>
      <p:bldP spid="219" grpId="0"/>
      <p:bldP spid="220" grpId="0"/>
      <p:bldP spid="221" grpId="0" animBg="1"/>
      <p:bldP spid="1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  <a:endCxn id="42" idx="3"/>
          </p:cNvCxnSpPr>
          <p:nvPr/>
        </p:nvCxnSpPr>
        <p:spPr>
          <a:xfrm>
            <a:off x="251520" y="2296036"/>
            <a:ext cx="518021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Заголовок 1"/>
          <p:cNvSpPr>
            <a:spLocks noGrp="1"/>
          </p:cNvSpPr>
          <p:nvPr>
            <p:ph type="title"/>
          </p:nvPr>
        </p:nvSpPr>
        <p:spPr>
          <a:xfrm>
            <a:off x="5029168" y="142852"/>
            <a:ext cx="4114832" cy="1143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Расчет касательных напряжений</a:t>
            </a:r>
            <a:endParaRPr lang="ru-RU" sz="3200" dirty="0"/>
          </a:p>
        </p:txBody>
      </p:sp>
      <p:sp>
        <p:nvSpPr>
          <p:cNvPr id="149" name="TextBox 148"/>
          <p:cNvSpPr txBox="1"/>
          <p:nvPr/>
        </p:nvSpPr>
        <p:spPr>
          <a:xfrm>
            <a:off x="5857884" y="1428736"/>
            <a:ext cx="2714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участке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0" name="Объект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492583"/>
              </p:ext>
            </p:extLst>
          </p:nvPr>
        </p:nvGraphicFramePr>
        <p:xfrm>
          <a:off x="5926138" y="1987550"/>
          <a:ext cx="1398587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2" name="Equation" r:id="rId3" imgW="583920" imgH="444240" progId="Equation.DSMT4">
                  <p:embed/>
                </p:oleObj>
              </mc:Choice>
              <mc:Fallback>
                <p:oleObj name="Equation" r:id="rId3" imgW="583920" imgH="444240" progId="Equation.DSMT4">
                  <p:embed/>
                  <p:pic>
                    <p:nvPicPr>
                      <p:cNvPr id="125" name="Объект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1987550"/>
                        <a:ext cx="1398587" cy="1055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217701"/>
              </p:ext>
            </p:extLst>
          </p:nvPr>
        </p:nvGraphicFramePr>
        <p:xfrm>
          <a:off x="6012160" y="3055982"/>
          <a:ext cx="1656184" cy="87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3" name="Equation" r:id="rId5" imgW="787320" imgH="419040" progId="Equation.DSMT4">
                  <p:embed/>
                </p:oleObj>
              </mc:Choice>
              <mc:Fallback>
                <p:oleObj name="Equation" r:id="rId5" imgW="787320" imgH="419040" progId="Equation.DSMT4">
                  <p:embed/>
                  <p:pic>
                    <p:nvPicPr>
                      <p:cNvPr id="706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055982"/>
                        <a:ext cx="1656184" cy="8737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701946"/>
              </p:ext>
            </p:extLst>
          </p:nvPr>
        </p:nvGraphicFramePr>
        <p:xfrm>
          <a:off x="5893756" y="3975813"/>
          <a:ext cx="21193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4" name="Equation" r:id="rId7" imgW="914400" imgH="431640" progId="Equation.DSMT4">
                  <p:embed/>
                </p:oleObj>
              </mc:Choice>
              <mc:Fallback>
                <p:oleObj name="Equation" r:id="rId7" imgW="914400" imgH="431640" progId="Equation.DSMT4">
                  <p:embed/>
                  <p:pic>
                    <p:nvPicPr>
                      <p:cNvPr id="0" name="Объект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756" y="3975813"/>
                        <a:ext cx="21193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59857"/>
              </p:ext>
            </p:extLst>
          </p:nvPr>
        </p:nvGraphicFramePr>
        <p:xfrm>
          <a:off x="5442278" y="5039554"/>
          <a:ext cx="294322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5" name="Equation" r:id="rId9" imgW="1269720" imgH="457200" progId="Equation.DSMT4">
                  <p:embed/>
                </p:oleObj>
              </mc:Choice>
              <mc:Fallback>
                <p:oleObj name="Equation" r:id="rId9" imgW="1269720" imgH="4572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278" y="5039554"/>
                        <a:ext cx="2943225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89703" y="3565776"/>
            <a:ext cx="4416173" cy="2072642"/>
            <a:chOff x="289703" y="3501008"/>
            <a:chExt cx="4416173" cy="2564070"/>
          </a:xfrm>
        </p:grpSpPr>
        <p:sp>
          <p:nvSpPr>
            <p:cNvPr id="224" name="TextBox 223"/>
            <p:cNvSpPr txBox="1"/>
            <p:nvPr/>
          </p:nvSpPr>
          <p:spPr>
            <a:xfrm>
              <a:off x="3498557" y="3501008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25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0" name="Прямая соединительная линия 179"/>
            <p:cNvCxnSpPr/>
            <p:nvPr/>
          </p:nvCxnSpPr>
          <p:spPr>
            <a:xfrm>
              <a:off x="1367450" y="5062612"/>
              <a:ext cx="29885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1060284" y="480100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341674" y="47779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184" name="Прямая соединительная линия 183"/>
            <p:cNvCxnSpPr/>
            <p:nvPr/>
          </p:nvCxnSpPr>
          <p:spPr>
            <a:xfrm>
              <a:off x="1390859" y="5062612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>
              <a:off x="1403648" y="5499230"/>
              <a:ext cx="9979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flipH="1">
              <a:off x="2381029" y="5062612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>
              <a:off x="155604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>
              <a:off x="176368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>
              <a:off x="2060104" y="5080614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2267744" y="50862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2389565" y="4612513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>
              <a:off x="2554754" y="4617083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>
              <a:off x="2807772" y="4613346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>
              <a:off x="3058810" y="46305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>
              <a:off x="2381029" y="4635333"/>
              <a:ext cx="8859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/>
            <p:cNvSpPr txBox="1"/>
            <p:nvPr/>
          </p:nvSpPr>
          <p:spPr>
            <a:xfrm>
              <a:off x="1407753" y="5570101"/>
              <a:ext cx="654346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422051" y="4052733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5" name="Прямая соединительная линия 224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flipH="1">
              <a:off x="3278430" y="4077072"/>
              <a:ext cx="1301" cy="5421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>
              <a:off x="3685147" y="4081642"/>
              <a:ext cx="7084" cy="9573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>
              <a:off x="3269894" y="4077072"/>
              <a:ext cx="107984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>
              <a:off x="3478059" y="4077072"/>
              <a:ext cx="12789" cy="10035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>
              <a:off x="3995936" y="4077072"/>
              <a:ext cx="0" cy="9809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flipH="1">
              <a:off x="4196148" y="4077072"/>
              <a:ext cx="1510" cy="996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flipH="1">
              <a:off x="4341674" y="4003754"/>
              <a:ext cx="4907" cy="10358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89703" y="4668253"/>
              <a:ext cx="67999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ru-RU" sz="2800" i="1" dirty="0" err="1" smtClean="0"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2800" i="1" dirty="0" err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5" name="Прямая соединительная линия 114"/>
          <p:cNvCxnSpPr/>
          <p:nvPr/>
        </p:nvCxnSpPr>
        <p:spPr>
          <a:xfrm>
            <a:off x="1367450" y="6253628"/>
            <a:ext cx="29885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89703" y="5859269"/>
            <a:ext cx="923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МПа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60284" y="59920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341674" y="59690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1390859" y="6253628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1403648" y="669024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1916469" y="6277231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155604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76368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302189"/>
              </p:ext>
            </p:extLst>
          </p:nvPr>
        </p:nvGraphicFramePr>
        <p:xfrm>
          <a:off x="6012160" y="6258198"/>
          <a:ext cx="1736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6" name="Equation" r:id="rId11" imgW="749160" imgH="203040" progId="Equation.DSMT4">
                  <p:embed/>
                </p:oleObj>
              </mc:Choice>
              <mc:Fallback>
                <p:oleObj name="Equation" r:id="rId11" imgW="749160" imgH="203040" progId="Equation.DSMT4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6258198"/>
                        <a:ext cx="17367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Box 125"/>
          <p:cNvSpPr txBox="1"/>
          <p:nvPr/>
        </p:nvSpPr>
        <p:spPr>
          <a:xfrm>
            <a:off x="1379702" y="628793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-64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65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/>
      <p:bldP spid="116" grpId="0"/>
      <p:bldP spid="117" grpId="0"/>
      <p:bldP spid="118" grpId="0"/>
      <p:bldP spid="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  <a:endCxn id="42" idx="3"/>
          </p:cNvCxnSpPr>
          <p:nvPr/>
        </p:nvCxnSpPr>
        <p:spPr>
          <a:xfrm>
            <a:off x="251520" y="2296036"/>
            <a:ext cx="518021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857883" y="285893"/>
            <a:ext cx="2714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участке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0" name="Объект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947036"/>
              </p:ext>
            </p:extLst>
          </p:nvPr>
        </p:nvGraphicFramePr>
        <p:xfrm>
          <a:off x="6149975" y="904875"/>
          <a:ext cx="17018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4" name="Equation" r:id="rId3" imgW="711000" imgH="444240" progId="Equation.DSMT4">
                  <p:embed/>
                </p:oleObj>
              </mc:Choice>
              <mc:Fallback>
                <p:oleObj name="Equation" r:id="rId3" imgW="7110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975" y="904875"/>
                        <a:ext cx="1701800" cy="1055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078176"/>
              </p:ext>
            </p:extLst>
          </p:nvPr>
        </p:nvGraphicFramePr>
        <p:xfrm>
          <a:off x="6261100" y="2317750"/>
          <a:ext cx="17668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5" name="Equation" r:id="rId5" imgW="761760" imgH="431640" progId="Equation.DSMT4">
                  <p:embed/>
                </p:oleObj>
              </mc:Choice>
              <mc:Fallback>
                <p:oleObj name="Equation" r:id="rId5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2317750"/>
                        <a:ext cx="17668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273311"/>
              </p:ext>
            </p:extLst>
          </p:nvPr>
        </p:nvGraphicFramePr>
        <p:xfrm>
          <a:off x="5743608" y="3464047"/>
          <a:ext cx="294322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6" name="Equation" r:id="rId7" imgW="1269720" imgH="457200" progId="Equation.DSMT4">
                  <p:embed/>
                </p:oleObj>
              </mc:Choice>
              <mc:Fallback>
                <p:oleObj name="Equation" r:id="rId7" imgW="12697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608" y="3464047"/>
                        <a:ext cx="2943225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89703" y="3565776"/>
            <a:ext cx="4416173" cy="2072642"/>
            <a:chOff x="289703" y="3501008"/>
            <a:chExt cx="4416173" cy="2564070"/>
          </a:xfrm>
        </p:grpSpPr>
        <p:sp>
          <p:nvSpPr>
            <p:cNvPr id="224" name="TextBox 223"/>
            <p:cNvSpPr txBox="1"/>
            <p:nvPr/>
          </p:nvSpPr>
          <p:spPr>
            <a:xfrm>
              <a:off x="3570565" y="3501008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25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0" name="Прямая соединительная линия 179"/>
            <p:cNvCxnSpPr/>
            <p:nvPr/>
          </p:nvCxnSpPr>
          <p:spPr>
            <a:xfrm>
              <a:off x="1367450" y="5062612"/>
              <a:ext cx="29885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1060284" y="480100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341674" y="47779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184" name="Прямая соединительная линия 183"/>
            <p:cNvCxnSpPr/>
            <p:nvPr/>
          </p:nvCxnSpPr>
          <p:spPr>
            <a:xfrm>
              <a:off x="1390859" y="5062612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>
              <a:off x="1403648" y="5499230"/>
              <a:ext cx="9979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flipH="1">
              <a:off x="2381029" y="5062612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>
              <a:off x="155604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>
              <a:off x="176368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>
              <a:off x="2060104" y="5080614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2267744" y="50862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2389565" y="4612513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>
              <a:off x="2554754" y="4617083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>
              <a:off x="2807772" y="4613346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>
              <a:off x="3058810" y="46305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>
              <a:off x="2381029" y="4635333"/>
              <a:ext cx="8859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/>
            <p:cNvSpPr txBox="1"/>
            <p:nvPr/>
          </p:nvSpPr>
          <p:spPr>
            <a:xfrm>
              <a:off x="1407753" y="5570101"/>
              <a:ext cx="654346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422051" y="4052733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5" name="Прямая соединительная линия 224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flipH="1">
              <a:off x="3278430" y="4077072"/>
              <a:ext cx="1301" cy="5421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>
              <a:off x="3685147" y="4081642"/>
              <a:ext cx="7084" cy="9573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>
              <a:off x="3269894" y="4077072"/>
              <a:ext cx="107984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>
              <a:off x="3478059" y="4077072"/>
              <a:ext cx="12789" cy="10035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>
              <a:off x="3995936" y="4077072"/>
              <a:ext cx="0" cy="9809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flipH="1">
              <a:off x="4196148" y="4077072"/>
              <a:ext cx="1510" cy="996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flipH="1">
              <a:off x="4341674" y="4003754"/>
              <a:ext cx="4907" cy="10358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89703" y="4668253"/>
              <a:ext cx="67999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ru-RU" sz="2800" i="1" dirty="0" err="1" smtClean="0"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2800" i="1" dirty="0" err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5" name="Прямая соединительная линия 114"/>
          <p:cNvCxnSpPr/>
          <p:nvPr/>
        </p:nvCxnSpPr>
        <p:spPr>
          <a:xfrm>
            <a:off x="1367450" y="6253628"/>
            <a:ext cx="29885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89703" y="5859269"/>
            <a:ext cx="923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МПа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60284" y="59920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341674" y="59690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1390859" y="6253628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1403648" y="669024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1916469" y="6277231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155604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76368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2060104" y="6271630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575906"/>
              </p:ext>
            </p:extLst>
          </p:nvPr>
        </p:nvGraphicFramePr>
        <p:xfrm>
          <a:off x="6346858" y="4852396"/>
          <a:ext cx="1736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7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58" y="4852396"/>
                        <a:ext cx="17367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6" name="Прямая соединительная линия 125"/>
          <p:cNvCxnSpPr/>
          <p:nvPr/>
        </p:nvCxnSpPr>
        <p:spPr>
          <a:xfrm>
            <a:off x="2382932" y="6253029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899954" y="645333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2212504" y="6239738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79702" y="628793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-64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888860" y="6381328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10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  <a:endCxn id="42" idx="3"/>
          </p:cNvCxnSpPr>
          <p:nvPr/>
        </p:nvCxnSpPr>
        <p:spPr>
          <a:xfrm>
            <a:off x="251520" y="2296036"/>
            <a:ext cx="518021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857883" y="285893"/>
            <a:ext cx="2714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участке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III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0" name="Объект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498904"/>
              </p:ext>
            </p:extLst>
          </p:nvPr>
        </p:nvGraphicFramePr>
        <p:xfrm>
          <a:off x="6135688" y="904875"/>
          <a:ext cx="173196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4" name="Equation" r:id="rId3" imgW="723600" imgH="444240" progId="Equation.DSMT4">
                  <p:embed/>
                </p:oleObj>
              </mc:Choice>
              <mc:Fallback>
                <p:oleObj name="Equation" r:id="rId3" imgW="723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904875"/>
                        <a:ext cx="1731962" cy="1055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32314"/>
              </p:ext>
            </p:extLst>
          </p:nvPr>
        </p:nvGraphicFramePr>
        <p:xfrm>
          <a:off x="6246813" y="2317750"/>
          <a:ext cx="179546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5" name="Equation" r:id="rId5" imgW="774360" imgH="431640" progId="Equation.DSMT4">
                  <p:embed/>
                </p:oleObj>
              </mc:Choice>
              <mc:Fallback>
                <p:oleObj name="Equation" r:id="rId5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2317750"/>
                        <a:ext cx="179546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38152"/>
              </p:ext>
            </p:extLst>
          </p:nvPr>
        </p:nvGraphicFramePr>
        <p:xfrm>
          <a:off x="5992813" y="3478213"/>
          <a:ext cx="244316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6" name="Equation" r:id="rId7" imgW="1054080" imgH="444240" progId="Equation.DSMT4">
                  <p:embed/>
                </p:oleObj>
              </mc:Choice>
              <mc:Fallback>
                <p:oleObj name="Equation" r:id="rId7" imgW="10540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13" y="3478213"/>
                        <a:ext cx="2443162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89703" y="3565776"/>
            <a:ext cx="4416173" cy="2072642"/>
            <a:chOff x="289703" y="3501008"/>
            <a:chExt cx="4416173" cy="2564070"/>
          </a:xfrm>
        </p:grpSpPr>
        <p:sp>
          <p:nvSpPr>
            <p:cNvPr id="224" name="TextBox 223"/>
            <p:cNvSpPr txBox="1"/>
            <p:nvPr/>
          </p:nvSpPr>
          <p:spPr>
            <a:xfrm>
              <a:off x="3570565" y="3501008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25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0" name="Прямая соединительная линия 179"/>
            <p:cNvCxnSpPr/>
            <p:nvPr/>
          </p:nvCxnSpPr>
          <p:spPr>
            <a:xfrm>
              <a:off x="1367450" y="5062612"/>
              <a:ext cx="29885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1060284" y="480100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341674" y="47779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184" name="Прямая соединительная линия 183"/>
            <p:cNvCxnSpPr/>
            <p:nvPr/>
          </p:nvCxnSpPr>
          <p:spPr>
            <a:xfrm>
              <a:off x="1390859" y="5062612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>
              <a:off x="1403648" y="5499230"/>
              <a:ext cx="9979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flipH="1">
              <a:off x="2381029" y="5062612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>
              <a:off x="155604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>
              <a:off x="176368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>
              <a:off x="2060104" y="5080614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2267744" y="50862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2389565" y="4612513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>
              <a:off x="2554754" y="4617083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>
              <a:off x="2807772" y="4613346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>
              <a:off x="3058810" y="46305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>
              <a:off x="2381029" y="4635333"/>
              <a:ext cx="8859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/>
            <p:cNvSpPr txBox="1"/>
            <p:nvPr/>
          </p:nvSpPr>
          <p:spPr>
            <a:xfrm>
              <a:off x="1407753" y="5570101"/>
              <a:ext cx="654346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422051" y="4052733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5" name="Прямая соединительная линия 224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flipH="1">
              <a:off x="3278430" y="4077072"/>
              <a:ext cx="1301" cy="5421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>
              <a:off x="3685147" y="4081642"/>
              <a:ext cx="7084" cy="9573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>
              <a:off x="3269894" y="4077072"/>
              <a:ext cx="107984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>
              <a:off x="3478059" y="4077072"/>
              <a:ext cx="12789" cy="10035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>
              <a:off x="3995936" y="4077072"/>
              <a:ext cx="0" cy="9809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flipH="1">
              <a:off x="4196148" y="4077072"/>
              <a:ext cx="1510" cy="996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flipH="1">
              <a:off x="4341674" y="4003754"/>
              <a:ext cx="4907" cy="10358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89703" y="4668253"/>
              <a:ext cx="67999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ru-RU" sz="2800" i="1" dirty="0" err="1" smtClean="0"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2800" i="1" dirty="0" err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5" name="Прямая соединительная линия 114"/>
          <p:cNvCxnSpPr/>
          <p:nvPr/>
        </p:nvCxnSpPr>
        <p:spPr>
          <a:xfrm>
            <a:off x="1367450" y="6253628"/>
            <a:ext cx="29885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89703" y="5859269"/>
            <a:ext cx="923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МПа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60284" y="59920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341674" y="59690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1390859" y="6253628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1403648" y="669024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1916469" y="6277231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155604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76368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2060104" y="6271630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045658"/>
              </p:ext>
            </p:extLst>
          </p:nvPr>
        </p:nvGraphicFramePr>
        <p:xfrm>
          <a:off x="6464300" y="4852988"/>
          <a:ext cx="15017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7" name="Equation" r:id="rId9" imgW="647640" imgH="203040" progId="Equation.DSMT4">
                  <p:embed/>
                </p:oleObj>
              </mc:Choice>
              <mc:Fallback>
                <p:oleObj name="Equation" r:id="rId9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4852988"/>
                        <a:ext cx="15017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6" name="Прямая соединительная линия 125"/>
          <p:cNvCxnSpPr/>
          <p:nvPr/>
        </p:nvCxnSpPr>
        <p:spPr>
          <a:xfrm>
            <a:off x="2382932" y="6253029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899954" y="645333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2212504" y="6239738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79702" y="628793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-64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888860" y="6381328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603918" y="555517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>
            <a:off x="2371861" y="6021288"/>
            <a:ext cx="912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2382932" y="6039431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3275856" y="6021288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2555776" y="6037005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2708947" y="6047059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2884445" y="6037004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3055306" y="6037003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221147" y="6039431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26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  <a:endCxn id="42" idx="3"/>
          </p:cNvCxnSpPr>
          <p:nvPr/>
        </p:nvCxnSpPr>
        <p:spPr>
          <a:xfrm>
            <a:off x="251520" y="2296036"/>
            <a:ext cx="518021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857883" y="285893"/>
            <a:ext cx="2714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участке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IV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0" name="Объект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868861"/>
              </p:ext>
            </p:extLst>
          </p:nvPr>
        </p:nvGraphicFramePr>
        <p:xfrm>
          <a:off x="6135688" y="904875"/>
          <a:ext cx="173196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4" name="Equation" r:id="rId3" imgW="723600" imgH="444240" progId="Equation.DSMT4">
                  <p:embed/>
                </p:oleObj>
              </mc:Choice>
              <mc:Fallback>
                <p:oleObj name="Equation" r:id="rId3" imgW="723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904875"/>
                        <a:ext cx="1731962" cy="1055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393449"/>
              </p:ext>
            </p:extLst>
          </p:nvPr>
        </p:nvGraphicFramePr>
        <p:xfrm>
          <a:off x="6246813" y="2317750"/>
          <a:ext cx="179546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5" name="Equation" r:id="rId5" imgW="774360" imgH="431640" progId="Equation.DSMT4">
                  <p:embed/>
                </p:oleObj>
              </mc:Choice>
              <mc:Fallback>
                <p:oleObj name="Equation" r:id="rId5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2317750"/>
                        <a:ext cx="179546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86493"/>
              </p:ext>
            </p:extLst>
          </p:nvPr>
        </p:nvGraphicFramePr>
        <p:xfrm>
          <a:off x="5978525" y="3478213"/>
          <a:ext cx="247332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6" name="Equation" r:id="rId7" imgW="1066680" imgH="444240" progId="Equation.DSMT4">
                  <p:embed/>
                </p:oleObj>
              </mc:Choice>
              <mc:Fallback>
                <p:oleObj name="Equation" r:id="rId7" imgW="1066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3478213"/>
                        <a:ext cx="2473325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89703" y="3565776"/>
            <a:ext cx="4416173" cy="2072642"/>
            <a:chOff x="289703" y="3501008"/>
            <a:chExt cx="4416173" cy="2564070"/>
          </a:xfrm>
        </p:grpSpPr>
        <p:sp>
          <p:nvSpPr>
            <p:cNvPr id="224" name="TextBox 223"/>
            <p:cNvSpPr txBox="1"/>
            <p:nvPr/>
          </p:nvSpPr>
          <p:spPr>
            <a:xfrm>
              <a:off x="3570565" y="3501008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25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0" name="Прямая соединительная линия 179"/>
            <p:cNvCxnSpPr/>
            <p:nvPr/>
          </p:nvCxnSpPr>
          <p:spPr>
            <a:xfrm>
              <a:off x="1367450" y="5062612"/>
              <a:ext cx="29885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1060284" y="480100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341674" y="47779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184" name="Прямая соединительная линия 183"/>
            <p:cNvCxnSpPr/>
            <p:nvPr/>
          </p:nvCxnSpPr>
          <p:spPr>
            <a:xfrm>
              <a:off x="1390859" y="5062612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>
              <a:off x="1403648" y="5499230"/>
              <a:ext cx="9979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flipH="1">
              <a:off x="2381029" y="5062612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>
              <a:off x="155604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>
              <a:off x="176368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>
              <a:off x="2060104" y="5080614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2267744" y="50862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2389565" y="4612513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>
              <a:off x="2554754" y="4617083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>
              <a:off x="2807772" y="4613346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>
              <a:off x="3058810" y="46305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>
              <a:off x="2381029" y="4635333"/>
              <a:ext cx="8859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/>
            <p:cNvSpPr txBox="1"/>
            <p:nvPr/>
          </p:nvSpPr>
          <p:spPr>
            <a:xfrm>
              <a:off x="1407753" y="5570101"/>
              <a:ext cx="654346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422051" y="4052733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5" name="Прямая соединительная линия 224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flipH="1">
              <a:off x="3278430" y="4077072"/>
              <a:ext cx="1301" cy="5421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>
              <a:off x="3685147" y="4081642"/>
              <a:ext cx="7084" cy="9573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>
              <a:off x="3269894" y="4077072"/>
              <a:ext cx="107984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>
              <a:off x="3478059" y="4077072"/>
              <a:ext cx="12789" cy="10035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>
              <a:off x="3995936" y="4077072"/>
              <a:ext cx="0" cy="9809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flipH="1">
              <a:off x="4196148" y="4077072"/>
              <a:ext cx="1510" cy="996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flipH="1">
              <a:off x="4341674" y="4003754"/>
              <a:ext cx="4907" cy="10358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89703" y="4668253"/>
              <a:ext cx="67999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ru-RU" sz="2800" i="1" dirty="0" err="1" smtClean="0"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2800" i="1" dirty="0" err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5" name="Прямая соединительная линия 114"/>
          <p:cNvCxnSpPr/>
          <p:nvPr/>
        </p:nvCxnSpPr>
        <p:spPr>
          <a:xfrm>
            <a:off x="1367450" y="6253628"/>
            <a:ext cx="29885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89703" y="5859269"/>
            <a:ext cx="923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МПа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60284" y="59920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341674" y="59690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1390859" y="6253628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1403648" y="669024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1916469" y="6277231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155604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76368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2060104" y="6271630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193358"/>
              </p:ext>
            </p:extLst>
          </p:nvPr>
        </p:nvGraphicFramePr>
        <p:xfrm>
          <a:off x="6435725" y="4852988"/>
          <a:ext cx="15605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7" name="Equation" r:id="rId9" imgW="672840" imgH="203040" progId="Equation.DSMT4">
                  <p:embed/>
                </p:oleObj>
              </mc:Choice>
              <mc:Fallback>
                <p:oleObj name="Equation" r:id="rId9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4852988"/>
                        <a:ext cx="156051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6" name="Прямая соединительная линия 125"/>
          <p:cNvCxnSpPr/>
          <p:nvPr/>
        </p:nvCxnSpPr>
        <p:spPr>
          <a:xfrm>
            <a:off x="2382932" y="6253029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899954" y="645333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2212504" y="6239738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79702" y="628793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-64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888860" y="6381328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603918" y="555517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>
            <a:off x="2371861" y="6021288"/>
            <a:ext cx="912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2382932" y="6039431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3275856" y="6021288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2555776" y="6037005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2708947" y="6047059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2884445" y="6037004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3055306" y="6037003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221147" y="6039431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3275767" y="5644219"/>
            <a:ext cx="5854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3284638" y="5635876"/>
            <a:ext cx="0" cy="638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3851920" y="5635876"/>
            <a:ext cx="0" cy="638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3428654" y="5649597"/>
            <a:ext cx="0" cy="6040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>
            <a:off x="3570565" y="5648998"/>
            <a:ext cx="0" cy="6040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>
            <a:off x="3710576" y="5648997"/>
            <a:ext cx="0" cy="6040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3298955" y="528055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  <a:endCxn id="42" idx="3"/>
          </p:cNvCxnSpPr>
          <p:nvPr/>
        </p:nvCxnSpPr>
        <p:spPr>
          <a:xfrm>
            <a:off x="251520" y="2296036"/>
            <a:ext cx="518021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857883" y="285893"/>
            <a:ext cx="2714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участке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V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0" name="Объект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959774"/>
              </p:ext>
            </p:extLst>
          </p:nvPr>
        </p:nvGraphicFramePr>
        <p:xfrm>
          <a:off x="6135688" y="904875"/>
          <a:ext cx="173196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4" name="Equation" r:id="rId3" imgW="723600" imgH="444240" progId="Equation.DSMT4">
                  <p:embed/>
                </p:oleObj>
              </mc:Choice>
              <mc:Fallback>
                <p:oleObj name="Equation" r:id="rId3" imgW="723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904875"/>
                        <a:ext cx="1731962" cy="1055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628901"/>
              </p:ext>
            </p:extLst>
          </p:nvPr>
        </p:nvGraphicFramePr>
        <p:xfrm>
          <a:off x="6246813" y="2317750"/>
          <a:ext cx="179546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5" name="Equation" r:id="rId5" imgW="774360" imgH="431640" progId="Equation.DSMT4">
                  <p:embed/>
                </p:oleObj>
              </mc:Choice>
              <mc:Fallback>
                <p:oleObj name="Equation" r:id="rId5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2317750"/>
                        <a:ext cx="179546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729802"/>
              </p:ext>
            </p:extLst>
          </p:nvPr>
        </p:nvGraphicFramePr>
        <p:xfrm>
          <a:off x="5978525" y="3478213"/>
          <a:ext cx="247332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6" name="Equation" r:id="rId7" imgW="1066680" imgH="444240" progId="Equation.DSMT4">
                  <p:embed/>
                </p:oleObj>
              </mc:Choice>
              <mc:Fallback>
                <p:oleObj name="Equation" r:id="rId7" imgW="1066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3478213"/>
                        <a:ext cx="2473325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89703" y="3565776"/>
            <a:ext cx="4416173" cy="2072642"/>
            <a:chOff x="289703" y="3501008"/>
            <a:chExt cx="4416173" cy="2564070"/>
          </a:xfrm>
        </p:grpSpPr>
        <p:sp>
          <p:nvSpPr>
            <p:cNvPr id="224" name="TextBox 223"/>
            <p:cNvSpPr txBox="1"/>
            <p:nvPr/>
          </p:nvSpPr>
          <p:spPr>
            <a:xfrm>
              <a:off x="3570565" y="3501008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25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0" name="Прямая соединительная линия 179"/>
            <p:cNvCxnSpPr/>
            <p:nvPr/>
          </p:nvCxnSpPr>
          <p:spPr>
            <a:xfrm>
              <a:off x="1367450" y="5062612"/>
              <a:ext cx="29885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1060284" y="480100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341674" y="47779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184" name="Прямая соединительная линия 183"/>
            <p:cNvCxnSpPr/>
            <p:nvPr/>
          </p:nvCxnSpPr>
          <p:spPr>
            <a:xfrm>
              <a:off x="1390859" y="5062612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>
              <a:off x="1403648" y="5499230"/>
              <a:ext cx="9979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flipH="1">
              <a:off x="2381029" y="5062612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>
              <a:off x="155604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>
              <a:off x="1763688" y="5067182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>
              <a:off x="2060104" y="5080614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2267744" y="50862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2389565" y="4612513"/>
              <a:ext cx="0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>
              <a:off x="2554754" y="4617083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>
              <a:off x="2807772" y="4613346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>
              <a:off x="3058810" y="4630515"/>
              <a:ext cx="0" cy="436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>
              <a:off x="2381029" y="4635333"/>
              <a:ext cx="8859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/>
            <p:cNvSpPr txBox="1"/>
            <p:nvPr/>
          </p:nvSpPr>
          <p:spPr>
            <a:xfrm>
              <a:off x="1407753" y="5570101"/>
              <a:ext cx="654346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422051" y="4052733"/>
              <a:ext cx="569387" cy="4949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5" name="Прямая соединительная линия 224"/>
            <p:cNvCxnSpPr/>
            <p:nvPr/>
          </p:nvCxnSpPr>
          <p:spPr>
            <a:xfrm flipH="1">
              <a:off x="3270483" y="4612513"/>
              <a:ext cx="5284" cy="436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flipH="1">
              <a:off x="3278430" y="4077072"/>
              <a:ext cx="1301" cy="5421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>
              <a:off x="3685147" y="4081642"/>
              <a:ext cx="7084" cy="9573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>
              <a:off x="3269894" y="4077072"/>
              <a:ext cx="107984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>
              <a:off x="3478059" y="4077072"/>
              <a:ext cx="12789" cy="10035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>
              <a:off x="3995936" y="4077072"/>
              <a:ext cx="0" cy="9809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flipH="1">
              <a:off x="4196148" y="4077072"/>
              <a:ext cx="1510" cy="996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flipH="1">
              <a:off x="4341674" y="4003754"/>
              <a:ext cx="4907" cy="10358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89703" y="4668253"/>
              <a:ext cx="67999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ru-RU" sz="2800" i="1" dirty="0" err="1" smtClean="0"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2800" i="1" dirty="0" err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5" name="Прямая соединительная линия 114"/>
          <p:cNvCxnSpPr/>
          <p:nvPr/>
        </p:nvCxnSpPr>
        <p:spPr>
          <a:xfrm>
            <a:off x="1367450" y="6253628"/>
            <a:ext cx="29885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89703" y="5859269"/>
            <a:ext cx="923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МПа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60284" y="59920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341674" y="59690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1390859" y="6253628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1403648" y="669024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1916469" y="6277231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155604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763688" y="6258198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2060104" y="6271630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39463"/>
              </p:ext>
            </p:extLst>
          </p:nvPr>
        </p:nvGraphicFramePr>
        <p:xfrm>
          <a:off x="6464300" y="4852988"/>
          <a:ext cx="15017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7" name="Equation" r:id="rId9" imgW="647640" imgH="203040" progId="Equation.DSMT4">
                  <p:embed/>
                </p:oleObj>
              </mc:Choice>
              <mc:Fallback>
                <p:oleObj name="Equation" r:id="rId9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4852988"/>
                        <a:ext cx="15017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6" name="Прямая соединительная линия 125"/>
          <p:cNvCxnSpPr/>
          <p:nvPr/>
        </p:nvCxnSpPr>
        <p:spPr>
          <a:xfrm>
            <a:off x="2382932" y="6253029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899954" y="6453336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2212504" y="6239738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79702" y="628793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-64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888860" y="6381328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603918" y="555517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>
            <a:off x="2371861" y="6021288"/>
            <a:ext cx="912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2382932" y="6039431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3275856" y="6021288"/>
            <a:ext cx="0" cy="200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2555776" y="6037005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2708947" y="6047059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2884445" y="6037004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3055306" y="6037003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221147" y="6039431"/>
            <a:ext cx="0" cy="200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3275767" y="5733256"/>
            <a:ext cx="5854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3284638" y="5733256"/>
            <a:ext cx="0" cy="5414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flipH="1">
            <a:off x="3851920" y="5733256"/>
            <a:ext cx="9266" cy="5414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3428654" y="5733256"/>
            <a:ext cx="0" cy="5203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H="1">
            <a:off x="3570565" y="5755228"/>
            <a:ext cx="1073" cy="4978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>
            <a:off x="3710576" y="5726225"/>
            <a:ext cx="0" cy="5268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3347903" y="53069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5" name="Прямая соединительная линия 144"/>
          <p:cNvCxnSpPr/>
          <p:nvPr/>
        </p:nvCxnSpPr>
        <p:spPr>
          <a:xfrm>
            <a:off x="3871476" y="5156186"/>
            <a:ext cx="0" cy="1102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3875247" y="5181020"/>
            <a:ext cx="4664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4344127" y="5169618"/>
            <a:ext cx="0" cy="1102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3995936" y="5181020"/>
            <a:ext cx="0" cy="1102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4108460" y="5204222"/>
            <a:ext cx="0" cy="1102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4215160" y="5175219"/>
            <a:ext cx="0" cy="1102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884205" y="5251753"/>
            <a:ext cx="4411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8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60648"/>
            <a:ext cx="6776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2.2. Деформация и перемещение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836712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Нанесем на боковую поверхность </a:t>
            </a:r>
            <a:r>
              <a:rPr lang="ru-RU" sz="2400" dirty="0" smtClean="0">
                <a:solidFill>
                  <a:srgbClr val="FF0000"/>
                </a:solidFill>
              </a:rPr>
              <a:t>ненагруженного </a:t>
            </a:r>
            <a:r>
              <a:rPr lang="ru-RU" sz="2400" dirty="0" smtClean="0">
                <a:solidFill>
                  <a:srgbClr val="0070C0"/>
                </a:solidFill>
              </a:rPr>
              <a:t>цилиндрического </a:t>
            </a:r>
            <a:r>
              <a:rPr lang="ru-RU" sz="2400" dirty="0" smtClean="0">
                <a:solidFill>
                  <a:srgbClr val="FF0000"/>
                </a:solidFill>
              </a:rPr>
              <a:t>вала </a:t>
            </a:r>
            <a:r>
              <a:rPr lang="ru-RU" sz="2400" dirty="0" smtClean="0"/>
              <a:t>сетку  с ячейкой в форме </a:t>
            </a:r>
            <a:r>
              <a:rPr lang="ru-RU" sz="2400" dirty="0" smtClean="0">
                <a:solidFill>
                  <a:srgbClr val="FF0000"/>
                </a:solidFill>
              </a:rPr>
              <a:t>прямоугольника.</a:t>
            </a:r>
            <a:r>
              <a:rPr lang="ru-RU" sz="2400" dirty="0" smtClean="0"/>
              <a:t>  После приложения внешнего момента ячейка получит геометрические искажения, соответствующие искажениям при </a:t>
            </a:r>
            <a:r>
              <a:rPr lang="ru-RU" sz="2400" dirty="0" smtClean="0">
                <a:solidFill>
                  <a:srgbClr val="FF0000"/>
                </a:solidFill>
              </a:rPr>
              <a:t>сдвиге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8795" y="2780928"/>
            <a:ext cx="21431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962" y="2780928"/>
            <a:ext cx="24193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561" y="4725144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Следовательно, </a:t>
            </a:r>
            <a:r>
              <a:rPr lang="ru-RU" sz="2800" i="1" dirty="0" smtClean="0">
                <a:solidFill>
                  <a:srgbClr val="FF0000"/>
                </a:solidFill>
              </a:rPr>
              <a:t>кручение</a:t>
            </a:r>
            <a:r>
              <a:rPr lang="ru-RU" sz="2800" i="1" dirty="0" smtClean="0"/>
              <a:t> по своей физической сущности - </a:t>
            </a:r>
            <a:r>
              <a:rPr lang="ru-RU" sz="2800" i="1" dirty="0" smtClean="0">
                <a:solidFill>
                  <a:srgbClr val="FF0000"/>
                </a:solidFill>
              </a:rPr>
              <a:t>это сдвиг</a:t>
            </a:r>
            <a:r>
              <a:rPr lang="ru-RU" sz="2800" i="1" dirty="0" smtClean="0"/>
              <a:t>, приводящий к </a:t>
            </a:r>
            <a:r>
              <a:rPr lang="ru-RU" sz="2800" i="1" dirty="0" smtClean="0">
                <a:solidFill>
                  <a:srgbClr val="FF0000"/>
                </a:solidFill>
              </a:rPr>
              <a:t>взаимному повороту поперечных сечений</a:t>
            </a:r>
            <a:r>
              <a:rPr lang="ru-RU" sz="2800" i="1" dirty="0" smtClean="0"/>
              <a:t>, </a:t>
            </a:r>
            <a:r>
              <a:rPr lang="ru-RU" sz="2800" i="1" dirty="0" smtClean="0">
                <a:solidFill>
                  <a:srgbClr val="0070C0"/>
                </a:solidFill>
              </a:rPr>
              <a:t>отстоящих на некотором расстоянии друг относительно друга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24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20688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Предполагается, что </a:t>
            </a:r>
            <a:r>
              <a:rPr lang="ru-RU" sz="2800" dirty="0" smtClean="0">
                <a:solidFill>
                  <a:srgbClr val="FF0000"/>
                </a:solidFill>
              </a:rPr>
              <a:t>плоские </a:t>
            </a:r>
            <a:r>
              <a:rPr lang="ru-RU" sz="2800" dirty="0" smtClean="0"/>
              <a:t>поперечные сечения </a:t>
            </a:r>
            <a:r>
              <a:rPr lang="ru-RU" sz="2800" dirty="0" smtClean="0">
                <a:solidFill>
                  <a:srgbClr val="0070C0"/>
                </a:solidFill>
              </a:rPr>
              <a:t>остаются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плоскими</a:t>
            </a:r>
            <a:r>
              <a:rPr lang="ru-RU" sz="2800" dirty="0" smtClean="0"/>
              <a:t> и после приложения крутящего момента</a:t>
            </a:r>
            <a:r>
              <a:rPr lang="en-US" sz="2800" dirty="0" smtClean="0"/>
              <a:t>;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радиусы </a:t>
            </a:r>
            <a:r>
              <a:rPr lang="ru-RU" sz="2800" dirty="0" smtClean="0"/>
              <a:t>поперечных сечений при деформации </a:t>
            </a:r>
            <a:r>
              <a:rPr lang="ru-RU" sz="2800" dirty="0" smtClean="0">
                <a:solidFill>
                  <a:srgbClr val="0070C0"/>
                </a:solidFill>
              </a:rPr>
              <a:t>остаются</a:t>
            </a:r>
            <a:r>
              <a:rPr lang="ru-RU" sz="2800" dirty="0" smtClean="0">
                <a:solidFill>
                  <a:srgbClr val="FF0000"/>
                </a:solidFill>
              </a:rPr>
              <a:t> прямыми</a:t>
            </a:r>
            <a:r>
              <a:rPr lang="en-US" sz="2800" dirty="0" smtClean="0"/>
              <a:t>;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расстояние </a:t>
            </a:r>
            <a:r>
              <a:rPr lang="ru-RU" sz="2800" dirty="0" smtClean="0"/>
              <a:t>между поперечными сечениями после нагружения вала </a:t>
            </a:r>
            <a:r>
              <a:rPr lang="ru-RU" sz="2800" dirty="0" smtClean="0">
                <a:solidFill>
                  <a:srgbClr val="0070C0"/>
                </a:solidFill>
              </a:rPr>
              <a:t>не изменяются</a:t>
            </a:r>
            <a:r>
              <a:rPr lang="ru-RU" sz="2800" dirty="0" smtClean="0"/>
              <a:t>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91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332656"/>
            <a:ext cx="8064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2.3. Напряжение в поперечном сечении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Внутренний </a:t>
            </a:r>
            <a:r>
              <a:rPr lang="ru-RU" sz="2800" dirty="0" smtClean="0">
                <a:solidFill>
                  <a:srgbClr val="FF0000"/>
                </a:solidFill>
              </a:rPr>
              <a:t>момент</a:t>
            </a:r>
            <a:r>
              <a:rPr lang="ru-RU" sz="2800" dirty="0" smtClean="0"/>
              <a:t>            , действующий в плоскости</a:t>
            </a:r>
          </a:p>
          <a:p>
            <a:r>
              <a:rPr lang="ru-RU" sz="2800" dirty="0" smtClean="0"/>
              <a:t> поперечного сечения вала, можно выразить </a:t>
            </a:r>
            <a:r>
              <a:rPr lang="ru-RU" sz="2800" dirty="0" smtClean="0">
                <a:solidFill>
                  <a:srgbClr val="FF0000"/>
                </a:solidFill>
              </a:rPr>
              <a:t>через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касательные напряжения</a:t>
            </a:r>
            <a:r>
              <a:rPr lang="ru-RU" sz="2800" dirty="0" smtClean="0"/>
              <a:t>.  </a:t>
            </a:r>
            <a:endParaRPr lang="ru-RU" sz="2800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625726" y="1082253"/>
          <a:ext cx="7302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9" name="Формула" r:id="rId3" imgW="253800" imgH="241200" progId="Equation.3">
                  <p:embed/>
                </p:oleObj>
              </mc:Choice>
              <mc:Fallback>
                <p:oleObj name="Формула" r:id="rId3" imgW="253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726" y="1082253"/>
                        <a:ext cx="73025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215350"/>
              </p:ext>
            </p:extLst>
          </p:nvPr>
        </p:nvGraphicFramePr>
        <p:xfrm>
          <a:off x="4549986" y="2492896"/>
          <a:ext cx="176847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0" name="Формула" r:id="rId5" imgW="723586" imgH="444307" progId="Equation.3">
                  <p:embed/>
                </p:oleObj>
              </mc:Choice>
              <mc:Fallback>
                <p:oleObj name="Формула" r:id="rId5" imgW="723586" imgH="444307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986" y="2492896"/>
                        <a:ext cx="176847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96" y="3212976"/>
            <a:ext cx="332303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419872" y="3980090"/>
            <a:ext cx="5626540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где                                       - геометрическая</a:t>
            </a:r>
          </a:p>
          <a:p>
            <a:endParaRPr lang="ru-RU" sz="2400" dirty="0" smtClean="0"/>
          </a:p>
          <a:p>
            <a:r>
              <a:rPr lang="ru-RU" sz="2400" dirty="0" smtClean="0"/>
              <a:t> характеристика сечения, которая</a:t>
            </a:r>
          </a:p>
          <a:p>
            <a:r>
              <a:rPr lang="ru-RU" sz="2400" dirty="0" smtClean="0"/>
              <a:t> называется  </a:t>
            </a:r>
            <a:r>
              <a:rPr lang="ru-RU" sz="3200" dirty="0" smtClean="0">
                <a:solidFill>
                  <a:srgbClr val="FF0000"/>
                </a:solidFill>
              </a:rPr>
              <a:t>полярным моментом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сопротивления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995936" y="3671221"/>
          <a:ext cx="2439517" cy="1125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1" name="Формула" r:id="rId8" imgW="990360" imgH="457200" progId="Equation.3">
                  <p:embed/>
                </p:oleObj>
              </mc:Choice>
              <mc:Fallback>
                <p:oleObj name="Формула" r:id="rId8" imgW="990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671221"/>
                        <a:ext cx="2439517" cy="1125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11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5274" y="3748976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3356992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3573016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3528" y="4221088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5444" y="4303657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9260" y="4129916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39914" y="1969676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63636" y="4205116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Условие задачи</a:t>
            </a:r>
            <a:r>
              <a:rPr lang="en-US" sz="2400" b="1" dirty="0" smtClean="0"/>
              <a:t>:</a:t>
            </a:r>
          </a:p>
          <a:p>
            <a:r>
              <a:rPr lang="ru-RU" sz="2400" dirty="0" smtClean="0"/>
              <a:t>Стальной вал находится под действием крутящих моментов.</a:t>
            </a:r>
          </a:p>
          <a:p>
            <a:r>
              <a:rPr lang="ru-RU" sz="2400" dirty="0" smtClean="0"/>
              <a:t>Требуется определить величину и направление момента </a:t>
            </a:r>
            <a:r>
              <a:rPr lang="en-US" sz="2400" i="1" dirty="0" smtClean="0"/>
              <a:t>m</a:t>
            </a:r>
            <a:r>
              <a:rPr lang="en-US" sz="2400" baseline="-25000" dirty="0"/>
              <a:t>3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Построить эпюры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x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l-GR" sz="2400" dirty="0" smtClean="0"/>
              <a:t>τ</a:t>
            </a:r>
            <a:r>
              <a:rPr lang="ru-RU" sz="2400" dirty="0" smtClean="0"/>
              <a:t>.  </a:t>
            </a:r>
            <a:endParaRPr lang="en-US" sz="24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6732240" y="332656"/>
            <a:ext cx="30444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Дано:   </a:t>
            </a:r>
            <a:endParaRPr lang="en-US" sz="2400" b="1" dirty="0" smtClean="0"/>
          </a:p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Н∙м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Н∙м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Н∙м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588224" y="260648"/>
            <a:ext cx="0" cy="583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148064" y="3913024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224431" y="4581128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224431" y="4581128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376831" y="4581128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527558" y="4581128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671574" y="4581128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220072" y="3861048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5220072" y="371703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372472" y="371703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523199" y="371703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667215" y="371703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611560" y="3913024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15919" y="4581128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615919" y="4581128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768319" y="4581128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919046" y="4581128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1063062" y="4581128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11560" y="3861048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611560" y="371703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763960" y="371703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914687" y="371703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1058703" y="3717032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419872" y="3356992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5085870" y="3573016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548026" y="1969676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47864" y="1969676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27984" y="1969676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675304" y="3748976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544689" y="2513370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535237" y="2492896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626982" y="2898522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415865" y="5517232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428654" y="2492896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7" name="Группа 106"/>
          <p:cNvGrpSpPr/>
          <p:nvPr/>
        </p:nvGrpSpPr>
        <p:grpSpPr>
          <a:xfrm>
            <a:off x="4495504" y="2492896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</p:cNvCxnSpPr>
          <p:nvPr/>
        </p:nvCxnSpPr>
        <p:spPr>
          <a:xfrm>
            <a:off x="251520" y="2296036"/>
            <a:ext cx="5760640" cy="1321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10099" y="4120777"/>
            <a:ext cx="90263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Определяем величину неизвестного момента.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этого произвольно задаем его направление и вводим ось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733655" y="177861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8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</p:cNvCxnSpPr>
          <p:nvPr/>
        </p:nvCxnSpPr>
        <p:spPr>
          <a:xfrm>
            <a:off x="251520" y="2296036"/>
            <a:ext cx="5760640" cy="13211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/>
          <p:nvPr/>
        </p:nvSpPr>
        <p:spPr>
          <a:xfrm>
            <a:off x="5733655" y="177861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802899"/>
              </p:ext>
            </p:extLst>
          </p:nvPr>
        </p:nvGraphicFramePr>
        <p:xfrm>
          <a:off x="195253" y="6065093"/>
          <a:ext cx="36433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4" name="Equation" r:id="rId4" imgW="1231560" imgH="228600" progId="Equation.DSMT4">
                  <p:embed/>
                </p:oleObj>
              </mc:Choice>
              <mc:Fallback>
                <p:oleObj name="Equation" r:id="rId4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3" y="6065093"/>
                        <a:ext cx="364331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166284"/>
              </p:ext>
            </p:extLst>
          </p:nvPr>
        </p:nvGraphicFramePr>
        <p:xfrm>
          <a:off x="3861186" y="6137101"/>
          <a:ext cx="50260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5" name="Equation" r:id="rId6" imgW="1701720" imgH="203040" progId="Equation.DSMT4">
                  <p:embed/>
                </p:oleObj>
              </mc:Choice>
              <mc:Fallback>
                <p:oleObj name="Equation" r:id="rId6" imgW="1701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186" y="6137101"/>
                        <a:ext cx="50260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649208"/>
              </p:ext>
            </p:extLst>
          </p:nvPr>
        </p:nvGraphicFramePr>
        <p:xfrm>
          <a:off x="755576" y="5273005"/>
          <a:ext cx="12382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6" name="Equation" r:id="rId8" imgW="419040" imgH="228600" progId="Equation.DSMT4">
                  <p:embed/>
                </p:oleObj>
              </mc:Choice>
              <mc:Fallback>
                <p:oleObj name="Equation" r:id="rId8" imgW="419040" imgH="228600" progId="Equation.DSMT4">
                  <p:embed/>
                  <p:pic>
                    <p:nvPicPr>
                      <p:cNvPr id="0" name="Объект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273005"/>
                        <a:ext cx="12382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35105"/>
              </p:ext>
            </p:extLst>
          </p:nvPr>
        </p:nvGraphicFramePr>
        <p:xfrm>
          <a:off x="1997001" y="5273005"/>
          <a:ext cx="56356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7" name="Equation" r:id="rId10" imgW="190440" imgH="228600" progId="Equation.DSMT4">
                  <p:embed/>
                </p:oleObj>
              </mc:Choice>
              <mc:Fallback>
                <p:oleObj name="Equation" r:id="rId10" imgW="190440" imgH="2286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01" y="5273005"/>
                        <a:ext cx="56356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641869"/>
              </p:ext>
            </p:extLst>
          </p:nvPr>
        </p:nvGraphicFramePr>
        <p:xfrm>
          <a:off x="2655813" y="5273005"/>
          <a:ext cx="8620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8" name="Equation" r:id="rId12" imgW="291960" imgH="228600" progId="Equation.DSMT4">
                  <p:embed/>
                </p:oleObj>
              </mc:Choice>
              <mc:Fallback>
                <p:oleObj name="Equation" r:id="rId12" imgW="291960" imgH="22860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13" y="5273005"/>
                        <a:ext cx="86201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235124"/>
              </p:ext>
            </p:extLst>
          </p:nvPr>
        </p:nvGraphicFramePr>
        <p:xfrm>
          <a:off x="3513063" y="5273005"/>
          <a:ext cx="8255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9" name="Equation" r:id="rId14" imgW="279360" imgH="228600" progId="Equation.DSMT4">
                  <p:embed/>
                </p:oleObj>
              </mc:Choice>
              <mc:Fallback>
                <p:oleObj name="Equation" r:id="rId14" imgW="279360" imgH="228600" progId="Equation.DSMT4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063" y="5273005"/>
                        <a:ext cx="8255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379988"/>
              </p:ext>
            </p:extLst>
          </p:nvPr>
        </p:nvGraphicFramePr>
        <p:xfrm>
          <a:off x="4281413" y="5273005"/>
          <a:ext cx="8620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0" name="Equation" r:id="rId16" imgW="291960" imgH="228600" progId="Equation.DSMT4">
                  <p:embed/>
                </p:oleObj>
              </mc:Choice>
              <mc:Fallback>
                <p:oleObj name="Equation" r:id="rId16" imgW="291960" imgH="228600" progId="Equation.DSMT4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13" y="5273005"/>
                        <a:ext cx="86201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10858"/>
              </p:ext>
            </p:extLst>
          </p:nvPr>
        </p:nvGraphicFramePr>
        <p:xfrm>
          <a:off x="5216451" y="5347618"/>
          <a:ext cx="7127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1" name="Equation" r:id="rId18" imgW="241200" imgH="177480" progId="Equation.DSMT4">
                  <p:embed/>
                </p:oleObj>
              </mc:Choice>
              <mc:Fallback>
                <p:oleObj name="Equation" r:id="rId18" imgW="241200" imgH="177480" progId="Equation.DSMT4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451" y="5347618"/>
                        <a:ext cx="71278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6032" y="4221088"/>
            <a:ext cx="88393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Составляем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уравнение равновесия – сумма крутящих моментов относительно оси х должна быть равна нулю.</a:t>
            </a:r>
          </a:p>
        </p:txBody>
      </p:sp>
    </p:spTree>
    <p:extLst>
      <p:ext uri="{BB962C8B-B14F-4D97-AF65-F5344CB8AC3E}">
        <p14:creationId xmlns:p14="http://schemas.microsoft.com/office/powerpoint/2010/main" val="392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</p:cNvCxnSpPr>
          <p:nvPr/>
        </p:nvCxnSpPr>
        <p:spPr>
          <a:xfrm>
            <a:off x="251520" y="2296036"/>
            <a:ext cx="5760640" cy="13211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6012160" y="313479"/>
            <a:ext cx="30160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Разбиваем вал на участки.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Участки начинаются либо там гд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приложен крутящий момент, либо где вал меняет свой диаметр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733655" y="177861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46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5234" y="1823924"/>
            <a:ext cx="1012470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31940"/>
            <a:ext cx="195348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7964"/>
            <a:ext cx="9361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9" idx="1"/>
            <a:endCxn id="42" idx="3"/>
          </p:cNvCxnSpPr>
          <p:nvPr/>
        </p:nvCxnSpPr>
        <p:spPr>
          <a:xfrm>
            <a:off x="251520" y="2296036"/>
            <a:ext cx="518021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5404" y="2378605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220" y="22048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987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03596" y="2280064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64391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643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016791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67518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311534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860032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8600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012432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163159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07175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51520" y="1987972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55879" y="265607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5879" y="2636912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08279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59006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03022" y="2656076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1935996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515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03920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54647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98663" y="1791980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1431940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25830" y="1647964"/>
            <a:ext cx="0" cy="12642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87986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8782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462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15264" y="1823924"/>
            <a:ext cx="0" cy="97616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184649" y="588318"/>
            <a:ext cx="435023" cy="3435910"/>
            <a:chOff x="1403648" y="2513370"/>
            <a:chExt cx="435023" cy="3435910"/>
          </a:xfrm>
        </p:grpSpPr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rot="10800000">
            <a:off x="2175197" y="567844"/>
            <a:ext cx="435023" cy="3435910"/>
            <a:chOff x="1403648" y="2513370"/>
            <a:chExt cx="435023" cy="3435910"/>
          </a:xfrm>
        </p:grpSpPr>
        <p:cxnSp>
          <p:nvCxnSpPr>
            <p:cNvPr id="94" name="Прямая соединительная линия 93"/>
            <p:cNvCxnSpPr>
              <a:stCxn id="95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Овал 94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Прямая соединительная линия 100"/>
          <p:cNvCxnSpPr>
            <a:stCxn id="102" idx="4"/>
          </p:cNvCxnSpPr>
          <p:nvPr/>
        </p:nvCxnSpPr>
        <p:spPr>
          <a:xfrm rot="10800000" flipH="1">
            <a:off x="3266942" y="973470"/>
            <a:ext cx="17696" cy="2618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 rot="10800000">
            <a:off x="3055825" y="3592180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rot="10800000">
            <a:off x="3238919" y="376248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rot="10800000">
            <a:off x="3068614" y="567844"/>
            <a:ext cx="422234" cy="4115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140622" y="77363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3279732" y="639852"/>
            <a:ext cx="490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/>
          <p:cNvGrpSpPr/>
          <p:nvPr/>
        </p:nvGrpSpPr>
        <p:grpSpPr>
          <a:xfrm>
            <a:off x="4135464" y="567844"/>
            <a:ext cx="435023" cy="3435910"/>
            <a:chOff x="1403648" y="2513370"/>
            <a:chExt cx="435023" cy="3435910"/>
          </a:xfrm>
        </p:grpSpPr>
        <p:cxnSp>
          <p:nvCxnSpPr>
            <p:cNvPr id="108" name="Прямая соединительная линия 107"/>
            <p:cNvCxnSpPr>
              <a:stCxn id="109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Овал 108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76" idx="4"/>
          </p:cNvCxnSpPr>
          <p:nvPr/>
        </p:nvCxnSpPr>
        <p:spPr>
          <a:xfrm>
            <a:off x="1395766" y="4024228"/>
            <a:ext cx="0" cy="2717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904180" y="3160131"/>
            <a:ext cx="0" cy="35812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861186" y="3181338"/>
            <a:ext cx="0" cy="356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87285" y="4004707"/>
            <a:ext cx="0" cy="27366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275789" y="4002098"/>
            <a:ext cx="0" cy="2739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0738" y="4002097"/>
            <a:ext cx="0" cy="2739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571009" y="107191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1571009" y="318554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>
            <a:off x="1579949" y="1124744"/>
            <a:ext cx="63093" cy="2376264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5287721" y="-10126"/>
            <a:ext cx="2651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Сечение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I-I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511858" y="2183953"/>
            <a:ext cx="684715" cy="976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5868144" y="2348001"/>
            <a:ext cx="643713" cy="616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5872503" y="3016105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5872503" y="2996941"/>
            <a:ext cx="67649" cy="16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6024903" y="3016105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>
            <a:off x="6175630" y="3016105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H="1">
            <a:off x="6319646" y="3016105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5868144" y="2296025"/>
            <a:ext cx="571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>
            <a:off x="5868144" y="2152009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flipH="1">
            <a:off x="6020544" y="2152009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H="1">
            <a:off x="6171271" y="2152009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H="1">
            <a:off x="6315287" y="2152009"/>
            <a:ext cx="12456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065930" y="135109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24" name="TextBox 123"/>
          <p:cNvSpPr txBox="1"/>
          <p:nvPr/>
        </p:nvSpPr>
        <p:spPr>
          <a:xfrm>
            <a:off x="7050645" y="356419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92280" y="2119208"/>
            <a:ext cx="216024" cy="1158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 flipH="1">
            <a:off x="7046561" y="1484773"/>
            <a:ext cx="45719" cy="2376264"/>
          </a:xfrm>
          <a:custGeom>
            <a:avLst/>
            <a:gdLst>
              <a:gd name="connsiteX0" fmla="*/ 10668 w 166116"/>
              <a:gd name="connsiteY0" fmla="*/ 0 h 1682496"/>
              <a:gd name="connsiteX1" fmla="*/ 166116 w 166116"/>
              <a:gd name="connsiteY1" fmla="*/ 777240 h 1682496"/>
              <a:gd name="connsiteX2" fmla="*/ 10668 w 166116"/>
              <a:gd name="connsiteY2" fmla="*/ 1143000 h 1682496"/>
              <a:gd name="connsiteX3" fmla="*/ 102108 w 166116"/>
              <a:gd name="connsiteY3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" h="1682496">
                <a:moveTo>
                  <a:pt x="10668" y="0"/>
                </a:moveTo>
                <a:cubicBezTo>
                  <a:pt x="88392" y="293370"/>
                  <a:pt x="166116" y="586740"/>
                  <a:pt x="166116" y="777240"/>
                </a:cubicBezTo>
                <a:cubicBezTo>
                  <a:pt x="166116" y="967740"/>
                  <a:pt x="21336" y="992124"/>
                  <a:pt x="10668" y="1143000"/>
                </a:cubicBezTo>
                <a:cubicBezTo>
                  <a:pt x="0" y="1293876"/>
                  <a:pt x="30480" y="1644396"/>
                  <a:pt x="102108" y="168249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TextBox 125"/>
          <p:cNvSpPr txBox="1"/>
          <p:nvPr/>
        </p:nvSpPr>
        <p:spPr>
          <a:xfrm>
            <a:off x="6652482" y="404664"/>
            <a:ext cx="5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615676" y="1271952"/>
            <a:ext cx="1087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k1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8" name="Группа 127"/>
          <p:cNvGrpSpPr/>
          <p:nvPr/>
        </p:nvGrpSpPr>
        <p:grpSpPr>
          <a:xfrm>
            <a:off x="6729265" y="948358"/>
            <a:ext cx="435023" cy="3435910"/>
            <a:chOff x="1403648" y="2513370"/>
            <a:chExt cx="435023" cy="3435910"/>
          </a:xfrm>
        </p:grpSpPr>
        <p:cxnSp>
          <p:nvCxnSpPr>
            <p:cNvPr id="129" name="Прямая соединительная линия 128"/>
            <p:cNvCxnSpPr>
              <a:stCxn id="130" idx="4"/>
            </p:cNvCxnSpPr>
            <p:nvPr/>
          </p:nvCxnSpPr>
          <p:spPr>
            <a:xfrm flipH="1">
              <a:off x="1609858" y="2924944"/>
              <a:ext cx="17696" cy="26187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Овал 129"/>
            <p:cNvSpPr/>
            <p:nvPr/>
          </p:nvSpPr>
          <p:spPr>
            <a:xfrm>
              <a:off x="1416437" y="251337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1609858" y="270892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1403648" y="5537706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3" name="Прямая соединительная линия 132"/>
            <p:cNvCxnSpPr/>
            <p:nvPr/>
          </p:nvCxnSpPr>
          <p:spPr>
            <a:xfrm>
              <a:off x="1465842" y="5743493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>
              <a:off x="1609858" y="5589240"/>
              <a:ext cx="4907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 rot="10800000">
            <a:off x="7236297" y="1503948"/>
            <a:ext cx="435023" cy="2355790"/>
            <a:chOff x="7236297" y="2009314"/>
            <a:chExt cx="435023" cy="2355790"/>
          </a:xfrm>
        </p:grpSpPr>
        <p:sp>
          <p:nvSpPr>
            <p:cNvPr id="137" name="Овал 136"/>
            <p:cNvSpPr/>
            <p:nvPr/>
          </p:nvSpPr>
          <p:spPr>
            <a:xfrm rot="10800000">
              <a:off x="7236297" y="3953530"/>
              <a:ext cx="422234" cy="4115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7249086" y="2009314"/>
              <a:ext cx="422234" cy="2160240"/>
              <a:chOff x="7249086" y="2009314"/>
              <a:chExt cx="422234" cy="2160240"/>
            </a:xfrm>
          </p:grpSpPr>
          <p:cxnSp>
            <p:nvCxnSpPr>
              <p:cNvPr id="136" name="Прямая соединительная линия 135"/>
              <p:cNvCxnSpPr>
                <a:stCxn id="137" idx="4"/>
                <a:endCxn id="139" idx="0"/>
              </p:cNvCxnSpPr>
              <p:nvPr/>
            </p:nvCxnSpPr>
            <p:spPr>
              <a:xfrm flipV="1">
                <a:off x="7447414" y="2420888"/>
                <a:ext cx="12789" cy="15326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Овал 137"/>
              <p:cNvSpPr/>
              <p:nvPr/>
            </p:nvSpPr>
            <p:spPr>
              <a:xfrm rot="10800000">
                <a:off x="7419391" y="4123835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rot="10800000">
                <a:off x="7249086" y="2009314"/>
                <a:ext cx="422234" cy="4115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0" name="Прямая соединительная линия 139"/>
              <p:cNvCxnSpPr/>
              <p:nvPr/>
            </p:nvCxnSpPr>
            <p:spPr>
              <a:xfrm rot="10800000">
                <a:off x="7321094" y="2215101"/>
                <a:ext cx="2880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rot="10800000">
                <a:off x="7460203" y="2081322"/>
                <a:ext cx="4907" cy="2880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Прямая соединительная линия 141"/>
          <p:cNvCxnSpPr/>
          <p:nvPr/>
        </p:nvCxnSpPr>
        <p:spPr>
          <a:xfrm>
            <a:off x="5580112" y="2650658"/>
            <a:ext cx="2362575" cy="541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7664182" y="212544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905558" y="4524253"/>
            <a:ext cx="3728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 равновесия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5" name="Объект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9517"/>
              </p:ext>
            </p:extLst>
          </p:nvPr>
        </p:nvGraphicFramePr>
        <p:xfrm>
          <a:off x="4772025" y="5283200"/>
          <a:ext cx="2163450" cy="496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4" name="Equation" r:id="rId3" imgW="1218960" imgH="228600" progId="Equation.DSMT4">
                  <p:embed/>
                </p:oleObj>
              </mc:Choice>
              <mc:Fallback>
                <p:oleObj name="Equation" r:id="rId3" imgW="1218960" imgH="228600" progId="Equation.DSMT4">
                  <p:embed/>
                  <p:pic>
                    <p:nvPicPr>
                      <p:cNvPr id="18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5283200"/>
                        <a:ext cx="2163450" cy="4960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593933"/>
              </p:ext>
            </p:extLst>
          </p:nvPr>
        </p:nvGraphicFramePr>
        <p:xfrm>
          <a:off x="4788678" y="5949280"/>
          <a:ext cx="3177780" cy="51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5" name="Equation" r:id="rId5" imgW="1498320" imgH="228600" progId="Equation.DSMT4">
                  <p:embed/>
                </p:oleObj>
              </mc:Choice>
              <mc:Fallback>
                <p:oleObj name="Equation" r:id="rId5" imgW="1498320" imgH="228600" progId="Equation.DSMT4">
                  <p:embed/>
                  <p:pic>
                    <p:nvPicPr>
                      <p:cNvPr id="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678" y="5949280"/>
                        <a:ext cx="3177780" cy="511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7" name="Прямая соединительная линия 146"/>
          <p:cNvCxnSpPr/>
          <p:nvPr/>
        </p:nvCxnSpPr>
        <p:spPr>
          <a:xfrm>
            <a:off x="1367450" y="5062612"/>
            <a:ext cx="29885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301187" y="4660989"/>
            <a:ext cx="679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060284" y="480100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4341674" y="47779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>
            <a:off x="1390859" y="5062612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1403648" y="5499230"/>
            <a:ext cx="9979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2381029" y="5062612"/>
            <a:ext cx="0" cy="436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1556048" y="5067182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1763688" y="5067182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2060104" y="5080614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2267744" y="5086215"/>
            <a:ext cx="0" cy="436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1408477" y="5570076"/>
            <a:ext cx="8435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8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 animBg="1"/>
      <p:bldP spid="86" grpId="0"/>
      <p:bldP spid="87" grpId="0" animBg="1"/>
      <p:bldP spid="89" grpId="0" animBg="1"/>
      <p:bldP spid="123" grpId="0"/>
      <p:bldP spid="124" grpId="0"/>
      <p:bldP spid="125" grpId="0" animBg="1"/>
      <p:bldP spid="126" grpId="0"/>
      <p:bldP spid="127" grpId="0"/>
      <p:bldP spid="143" grpId="0"/>
      <p:bldP spid="144" grpId="0"/>
      <p:bldP spid="148" grpId="0"/>
      <p:bldP spid="149" grpId="0"/>
      <p:bldP spid="150" grpId="0"/>
      <p:bldP spid="16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574</Words>
  <Application>Microsoft Office PowerPoint</Application>
  <PresentationFormat>Экран (4:3)</PresentationFormat>
  <Paragraphs>247</Paragraphs>
  <Slides>16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Расчет касательных напряжений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ИДЗ 2 Эпюры внутренних продольных сил и нормальных напряжений</dc:title>
  <dc:creator>Томилин</dc:creator>
  <cp:lastModifiedBy>Каримов</cp:lastModifiedBy>
  <cp:revision>155</cp:revision>
  <dcterms:created xsi:type="dcterms:W3CDTF">2013-02-20T11:00:51Z</dcterms:created>
  <dcterms:modified xsi:type="dcterms:W3CDTF">2019-03-18T15:07:59Z</dcterms:modified>
</cp:coreProperties>
</file>