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3" r:id="rId13"/>
    <p:sldId id="284" r:id="rId14"/>
    <p:sldId id="282" r:id="rId15"/>
    <p:sldId id="287" r:id="rId16"/>
    <p:sldId id="288" r:id="rId17"/>
    <p:sldId id="289" r:id="rId18"/>
    <p:sldId id="290" r:id="rId19"/>
    <p:sldId id="291" r:id="rId20"/>
    <p:sldId id="292" r:id="rId21"/>
    <p:sldId id="293" r:id="rId22"/>
    <p:sldId id="265" r:id="rId23"/>
    <p:sldId id="285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98" autoAdjust="0"/>
    <p:restoredTop sz="94660"/>
  </p:normalViewPr>
  <p:slideViewPr>
    <p:cSldViewPr>
      <p:cViewPr>
        <p:scale>
          <a:sx n="100" d="100"/>
          <a:sy n="100" d="100"/>
        </p:scale>
        <p:origin x="-1368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2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Relationship Id="rId9" Type="http://schemas.openxmlformats.org/officeDocument/2006/relationships/image" Target="../media/image32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image" Target="../media/image2.wmf"/><Relationship Id="rId7" Type="http://schemas.openxmlformats.org/officeDocument/2006/relationships/image" Target="../media/image37.wmf"/><Relationship Id="rId2" Type="http://schemas.openxmlformats.org/officeDocument/2006/relationships/image" Target="../media/image1.wmf"/><Relationship Id="rId1" Type="http://schemas.openxmlformats.org/officeDocument/2006/relationships/image" Target="../media/image33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Relationship Id="rId9" Type="http://schemas.openxmlformats.org/officeDocument/2006/relationships/image" Target="../media/image39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image" Target="../media/image2.wmf"/><Relationship Id="rId7" Type="http://schemas.openxmlformats.org/officeDocument/2006/relationships/image" Target="../media/image38.wmf"/><Relationship Id="rId12" Type="http://schemas.openxmlformats.org/officeDocument/2006/relationships/image" Target="../media/image48.wmf"/><Relationship Id="rId2" Type="http://schemas.openxmlformats.org/officeDocument/2006/relationships/image" Target="../media/image1.wmf"/><Relationship Id="rId1" Type="http://schemas.openxmlformats.org/officeDocument/2006/relationships/image" Target="../media/image40.wmf"/><Relationship Id="rId6" Type="http://schemas.openxmlformats.org/officeDocument/2006/relationships/image" Target="../media/image43.wmf"/><Relationship Id="rId11" Type="http://schemas.openxmlformats.org/officeDocument/2006/relationships/image" Target="../media/image47.wmf"/><Relationship Id="rId5" Type="http://schemas.openxmlformats.org/officeDocument/2006/relationships/image" Target="../media/image42.wmf"/><Relationship Id="rId10" Type="http://schemas.openxmlformats.org/officeDocument/2006/relationships/image" Target="../media/image46.wmf"/><Relationship Id="rId4" Type="http://schemas.openxmlformats.org/officeDocument/2006/relationships/image" Target="../media/image41.wmf"/><Relationship Id="rId9" Type="http://schemas.openxmlformats.org/officeDocument/2006/relationships/image" Target="../media/image45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image" Target="../media/image2.wmf"/><Relationship Id="rId7" Type="http://schemas.openxmlformats.org/officeDocument/2006/relationships/image" Target="../media/image53.wmf"/><Relationship Id="rId2" Type="http://schemas.openxmlformats.org/officeDocument/2006/relationships/image" Target="../media/image1.wmf"/><Relationship Id="rId1" Type="http://schemas.openxmlformats.org/officeDocument/2006/relationships/image" Target="../media/image49.wmf"/><Relationship Id="rId6" Type="http://schemas.openxmlformats.org/officeDocument/2006/relationships/image" Target="../media/image52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3" Type="http://schemas.openxmlformats.org/officeDocument/2006/relationships/image" Target="../media/image2.wmf"/><Relationship Id="rId7" Type="http://schemas.openxmlformats.org/officeDocument/2006/relationships/image" Target="../media/image59.wmf"/><Relationship Id="rId2" Type="http://schemas.openxmlformats.org/officeDocument/2006/relationships/image" Target="../media/image1.wmf"/><Relationship Id="rId1" Type="http://schemas.openxmlformats.org/officeDocument/2006/relationships/image" Target="../media/image55.wmf"/><Relationship Id="rId6" Type="http://schemas.openxmlformats.org/officeDocument/2006/relationships/image" Target="../media/image58.wmf"/><Relationship Id="rId5" Type="http://schemas.openxmlformats.org/officeDocument/2006/relationships/image" Target="../media/image57.wmf"/><Relationship Id="rId4" Type="http://schemas.openxmlformats.org/officeDocument/2006/relationships/image" Target="../media/image56.wmf"/><Relationship Id="rId9" Type="http://schemas.openxmlformats.org/officeDocument/2006/relationships/image" Target="../media/image54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image" Target="../media/image55.wmf"/><Relationship Id="rId6" Type="http://schemas.openxmlformats.org/officeDocument/2006/relationships/image" Target="../media/image63.wmf"/><Relationship Id="rId5" Type="http://schemas.openxmlformats.org/officeDocument/2006/relationships/image" Target="../media/image62.wmf"/><Relationship Id="rId4" Type="http://schemas.openxmlformats.org/officeDocument/2006/relationships/image" Target="../media/image61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67.wmf"/><Relationship Id="rId2" Type="http://schemas.openxmlformats.org/officeDocument/2006/relationships/image" Target="../media/image1.wmf"/><Relationship Id="rId1" Type="http://schemas.openxmlformats.org/officeDocument/2006/relationships/image" Target="../media/image55.wmf"/><Relationship Id="rId6" Type="http://schemas.openxmlformats.org/officeDocument/2006/relationships/image" Target="../media/image66.wmf"/><Relationship Id="rId5" Type="http://schemas.openxmlformats.org/officeDocument/2006/relationships/image" Target="../media/image65.wmf"/><Relationship Id="rId4" Type="http://schemas.openxmlformats.org/officeDocument/2006/relationships/image" Target="../media/image64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Relationship Id="rId5" Type="http://schemas.openxmlformats.org/officeDocument/2006/relationships/image" Target="../media/image72.wmf"/><Relationship Id="rId4" Type="http://schemas.openxmlformats.org/officeDocument/2006/relationships/image" Target="../media/image7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5.wmf"/><Relationship Id="rId7" Type="http://schemas.openxmlformats.org/officeDocument/2006/relationships/image" Target="../media/image79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Relationship Id="rId6" Type="http://schemas.openxmlformats.org/officeDocument/2006/relationships/image" Target="../media/image78.wmf"/><Relationship Id="rId5" Type="http://schemas.openxmlformats.org/officeDocument/2006/relationships/image" Target="../media/image77.wmf"/><Relationship Id="rId4" Type="http://schemas.openxmlformats.org/officeDocument/2006/relationships/image" Target="../media/image7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2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16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28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30.bin"/><Relationship Id="rId10" Type="http://schemas.openxmlformats.org/officeDocument/2006/relationships/image" Target="../media/image18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32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34.bin"/><Relationship Id="rId10" Type="http://schemas.openxmlformats.org/officeDocument/2006/relationships/image" Target="../media/image20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36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38.bin"/><Relationship Id="rId10" Type="http://schemas.openxmlformats.org/officeDocument/2006/relationships/image" Target="../media/image22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0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12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45.bin"/><Relationship Id="rId5" Type="http://schemas.openxmlformats.org/officeDocument/2006/relationships/oleObject" Target="../embeddings/oleObject42.bin"/><Relationship Id="rId10" Type="http://schemas.openxmlformats.org/officeDocument/2006/relationships/image" Target="../media/image2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4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oleObject" Target="../embeddings/oleObject51.bin"/><Relationship Id="rId18" Type="http://schemas.openxmlformats.org/officeDocument/2006/relationships/image" Target="../media/image31.wmf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48.bin"/><Relationship Id="rId12" Type="http://schemas.openxmlformats.org/officeDocument/2006/relationships/image" Target="../media/image28.wmf"/><Relationship Id="rId17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0.wmf"/><Relationship Id="rId20" Type="http://schemas.openxmlformats.org/officeDocument/2006/relationships/image" Target="../media/image32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0.bin"/><Relationship Id="rId5" Type="http://schemas.openxmlformats.org/officeDocument/2006/relationships/oleObject" Target="../embeddings/oleObject47.bin"/><Relationship Id="rId15" Type="http://schemas.openxmlformats.org/officeDocument/2006/relationships/oleObject" Target="../embeddings/oleObject52.bin"/><Relationship Id="rId10" Type="http://schemas.openxmlformats.org/officeDocument/2006/relationships/image" Target="../media/image27.wmf"/><Relationship Id="rId19" Type="http://schemas.openxmlformats.org/officeDocument/2006/relationships/oleObject" Target="../embeddings/oleObject54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49.bin"/><Relationship Id="rId14" Type="http://schemas.openxmlformats.org/officeDocument/2006/relationships/image" Target="../media/image29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13" Type="http://schemas.openxmlformats.org/officeDocument/2006/relationships/oleObject" Target="../embeddings/oleObject60.bin"/><Relationship Id="rId18" Type="http://schemas.openxmlformats.org/officeDocument/2006/relationships/image" Target="../media/image38.wmf"/><Relationship Id="rId3" Type="http://schemas.openxmlformats.org/officeDocument/2006/relationships/oleObject" Target="../embeddings/oleObject55.bin"/><Relationship Id="rId7" Type="http://schemas.openxmlformats.org/officeDocument/2006/relationships/oleObject" Target="../embeddings/oleObject57.bin"/><Relationship Id="rId12" Type="http://schemas.openxmlformats.org/officeDocument/2006/relationships/image" Target="../media/image35.wmf"/><Relationship Id="rId17" Type="http://schemas.openxmlformats.org/officeDocument/2006/relationships/oleObject" Target="../embeddings/oleObject6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7.wmf"/><Relationship Id="rId20" Type="http://schemas.openxmlformats.org/officeDocument/2006/relationships/image" Target="../media/image39.w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.wmf"/><Relationship Id="rId11" Type="http://schemas.openxmlformats.org/officeDocument/2006/relationships/oleObject" Target="../embeddings/oleObject59.bin"/><Relationship Id="rId5" Type="http://schemas.openxmlformats.org/officeDocument/2006/relationships/oleObject" Target="../embeddings/oleObject56.bin"/><Relationship Id="rId15" Type="http://schemas.openxmlformats.org/officeDocument/2006/relationships/oleObject" Target="../embeddings/oleObject61.bin"/><Relationship Id="rId10" Type="http://schemas.openxmlformats.org/officeDocument/2006/relationships/image" Target="../media/image34.wmf"/><Relationship Id="rId19" Type="http://schemas.openxmlformats.org/officeDocument/2006/relationships/oleObject" Target="../embeddings/oleObject63.bin"/><Relationship Id="rId4" Type="http://schemas.openxmlformats.org/officeDocument/2006/relationships/image" Target="../media/image33.wmf"/><Relationship Id="rId9" Type="http://schemas.openxmlformats.org/officeDocument/2006/relationships/oleObject" Target="../embeddings/oleObject58.bin"/><Relationship Id="rId14" Type="http://schemas.openxmlformats.org/officeDocument/2006/relationships/image" Target="../media/image36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13" Type="http://schemas.openxmlformats.org/officeDocument/2006/relationships/oleObject" Target="../embeddings/oleObject69.bin"/><Relationship Id="rId18" Type="http://schemas.openxmlformats.org/officeDocument/2006/relationships/image" Target="../media/image44.wmf"/><Relationship Id="rId26" Type="http://schemas.openxmlformats.org/officeDocument/2006/relationships/image" Target="../media/image48.wmf"/><Relationship Id="rId3" Type="http://schemas.openxmlformats.org/officeDocument/2006/relationships/oleObject" Target="../embeddings/oleObject64.bin"/><Relationship Id="rId21" Type="http://schemas.openxmlformats.org/officeDocument/2006/relationships/oleObject" Target="../embeddings/oleObject73.bin"/><Relationship Id="rId7" Type="http://schemas.openxmlformats.org/officeDocument/2006/relationships/oleObject" Target="../embeddings/oleObject66.bin"/><Relationship Id="rId12" Type="http://schemas.openxmlformats.org/officeDocument/2006/relationships/image" Target="../media/image42.wmf"/><Relationship Id="rId17" Type="http://schemas.openxmlformats.org/officeDocument/2006/relationships/oleObject" Target="../embeddings/oleObject71.bin"/><Relationship Id="rId25" Type="http://schemas.openxmlformats.org/officeDocument/2006/relationships/oleObject" Target="../embeddings/oleObject7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8.wmf"/><Relationship Id="rId20" Type="http://schemas.openxmlformats.org/officeDocument/2006/relationships/image" Target="../media/image45.wmf"/><Relationship Id="rId1" Type="http://schemas.openxmlformats.org/officeDocument/2006/relationships/vmlDrawing" Target="../drawings/vmlDrawing14.vml"/><Relationship Id="rId6" Type="http://schemas.openxmlformats.org/officeDocument/2006/relationships/image" Target="../media/image1.wmf"/><Relationship Id="rId11" Type="http://schemas.openxmlformats.org/officeDocument/2006/relationships/oleObject" Target="../embeddings/oleObject68.bin"/><Relationship Id="rId24" Type="http://schemas.openxmlformats.org/officeDocument/2006/relationships/image" Target="../media/image47.wmf"/><Relationship Id="rId5" Type="http://schemas.openxmlformats.org/officeDocument/2006/relationships/oleObject" Target="../embeddings/oleObject65.bin"/><Relationship Id="rId15" Type="http://schemas.openxmlformats.org/officeDocument/2006/relationships/oleObject" Target="../embeddings/oleObject70.bin"/><Relationship Id="rId23" Type="http://schemas.openxmlformats.org/officeDocument/2006/relationships/oleObject" Target="../embeddings/oleObject74.bin"/><Relationship Id="rId10" Type="http://schemas.openxmlformats.org/officeDocument/2006/relationships/image" Target="../media/image41.wmf"/><Relationship Id="rId19" Type="http://schemas.openxmlformats.org/officeDocument/2006/relationships/oleObject" Target="../embeddings/oleObject72.bin"/><Relationship Id="rId4" Type="http://schemas.openxmlformats.org/officeDocument/2006/relationships/image" Target="../media/image40.wmf"/><Relationship Id="rId9" Type="http://schemas.openxmlformats.org/officeDocument/2006/relationships/oleObject" Target="../embeddings/oleObject67.bin"/><Relationship Id="rId14" Type="http://schemas.openxmlformats.org/officeDocument/2006/relationships/image" Target="../media/image43.wmf"/><Relationship Id="rId22" Type="http://schemas.openxmlformats.org/officeDocument/2006/relationships/image" Target="../media/image46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13" Type="http://schemas.openxmlformats.org/officeDocument/2006/relationships/oleObject" Target="../embeddings/oleObject81.bin"/><Relationship Id="rId18" Type="http://schemas.openxmlformats.org/officeDocument/2006/relationships/image" Target="../media/image54.wmf"/><Relationship Id="rId3" Type="http://schemas.openxmlformats.org/officeDocument/2006/relationships/oleObject" Target="../embeddings/oleObject76.bin"/><Relationship Id="rId7" Type="http://schemas.openxmlformats.org/officeDocument/2006/relationships/oleObject" Target="../embeddings/oleObject78.bin"/><Relationship Id="rId12" Type="http://schemas.openxmlformats.org/officeDocument/2006/relationships/image" Target="../media/image51.wmf"/><Relationship Id="rId17" Type="http://schemas.openxmlformats.org/officeDocument/2006/relationships/oleObject" Target="../embeddings/oleObject8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3.wmf"/><Relationship Id="rId1" Type="http://schemas.openxmlformats.org/officeDocument/2006/relationships/vmlDrawing" Target="../drawings/vmlDrawing15.vml"/><Relationship Id="rId6" Type="http://schemas.openxmlformats.org/officeDocument/2006/relationships/image" Target="../media/image1.wmf"/><Relationship Id="rId11" Type="http://schemas.openxmlformats.org/officeDocument/2006/relationships/oleObject" Target="../embeddings/oleObject80.bin"/><Relationship Id="rId5" Type="http://schemas.openxmlformats.org/officeDocument/2006/relationships/oleObject" Target="../embeddings/oleObject77.bin"/><Relationship Id="rId15" Type="http://schemas.openxmlformats.org/officeDocument/2006/relationships/oleObject" Target="../embeddings/oleObject82.bin"/><Relationship Id="rId10" Type="http://schemas.openxmlformats.org/officeDocument/2006/relationships/image" Target="../media/image50.wmf"/><Relationship Id="rId4" Type="http://schemas.openxmlformats.org/officeDocument/2006/relationships/image" Target="../media/image49.wmf"/><Relationship Id="rId9" Type="http://schemas.openxmlformats.org/officeDocument/2006/relationships/oleObject" Target="../embeddings/oleObject79.bin"/><Relationship Id="rId14" Type="http://schemas.openxmlformats.org/officeDocument/2006/relationships/image" Target="../media/image52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13" Type="http://schemas.openxmlformats.org/officeDocument/2006/relationships/oleObject" Target="../embeddings/oleObject89.bin"/><Relationship Id="rId18" Type="http://schemas.openxmlformats.org/officeDocument/2006/relationships/image" Target="../media/image60.wmf"/><Relationship Id="rId3" Type="http://schemas.openxmlformats.org/officeDocument/2006/relationships/oleObject" Target="../embeddings/oleObject84.bin"/><Relationship Id="rId7" Type="http://schemas.openxmlformats.org/officeDocument/2006/relationships/oleObject" Target="../embeddings/oleObject86.bin"/><Relationship Id="rId12" Type="http://schemas.openxmlformats.org/officeDocument/2006/relationships/image" Target="../media/image57.wmf"/><Relationship Id="rId17" Type="http://schemas.openxmlformats.org/officeDocument/2006/relationships/oleObject" Target="../embeddings/oleObject9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9.wmf"/><Relationship Id="rId20" Type="http://schemas.openxmlformats.org/officeDocument/2006/relationships/image" Target="../media/image54.wmf"/><Relationship Id="rId1" Type="http://schemas.openxmlformats.org/officeDocument/2006/relationships/vmlDrawing" Target="../drawings/vmlDrawing16.vml"/><Relationship Id="rId6" Type="http://schemas.openxmlformats.org/officeDocument/2006/relationships/image" Target="../media/image1.wmf"/><Relationship Id="rId11" Type="http://schemas.openxmlformats.org/officeDocument/2006/relationships/oleObject" Target="../embeddings/oleObject88.bin"/><Relationship Id="rId5" Type="http://schemas.openxmlformats.org/officeDocument/2006/relationships/oleObject" Target="../embeddings/oleObject85.bin"/><Relationship Id="rId15" Type="http://schemas.openxmlformats.org/officeDocument/2006/relationships/oleObject" Target="../embeddings/oleObject90.bin"/><Relationship Id="rId10" Type="http://schemas.openxmlformats.org/officeDocument/2006/relationships/image" Target="../media/image56.wmf"/><Relationship Id="rId19" Type="http://schemas.openxmlformats.org/officeDocument/2006/relationships/oleObject" Target="../embeddings/oleObject92.bin"/><Relationship Id="rId4" Type="http://schemas.openxmlformats.org/officeDocument/2006/relationships/image" Target="../media/image55.wmf"/><Relationship Id="rId9" Type="http://schemas.openxmlformats.org/officeDocument/2006/relationships/oleObject" Target="../embeddings/oleObject87.bin"/><Relationship Id="rId14" Type="http://schemas.openxmlformats.org/officeDocument/2006/relationships/image" Target="../media/image58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13" Type="http://schemas.openxmlformats.org/officeDocument/2006/relationships/oleObject" Target="../embeddings/oleObject98.bin"/><Relationship Id="rId3" Type="http://schemas.openxmlformats.org/officeDocument/2006/relationships/oleObject" Target="../embeddings/oleObject93.bin"/><Relationship Id="rId7" Type="http://schemas.openxmlformats.org/officeDocument/2006/relationships/oleObject" Target="../embeddings/oleObject95.bin"/><Relationship Id="rId12" Type="http://schemas.openxmlformats.org/officeDocument/2006/relationships/image" Target="../media/image6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1.wmf"/><Relationship Id="rId11" Type="http://schemas.openxmlformats.org/officeDocument/2006/relationships/oleObject" Target="../embeddings/oleObject97.bin"/><Relationship Id="rId5" Type="http://schemas.openxmlformats.org/officeDocument/2006/relationships/oleObject" Target="../embeddings/oleObject94.bin"/><Relationship Id="rId10" Type="http://schemas.openxmlformats.org/officeDocument/2006/relationships/image" Target="../media/image61.wmf"/><Relationship Id="rId4" Type="http://schemas.openxmlformats.org/officeDocument/2006/relationships/image" Target="../media/image55.wmf"/><Relationship Id="rId9" Type="http://schemas.openxmlformats.org/officeDocument/2006/relationships/oleObject" Target="../embeddings/oleObject96.bin"/><Relationship Id="rId14" Type="http://schemas.openxmlformats.org/officeDocument/2006/relationships/image" Target="../media/image63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13" Type="http://schemas.openxmlformats.org/officeDocument/2006/relationships/oleObject" Target="../embeddings/oleObject104.bin"/><Relationship Id="rId3" Type="http://schemas.openxmlformats.org/officeDocument/2006/relationships/oleObject" Target="../embeddings/oleObject99.bin"/><Relationship Id="rId7" Type="http://schemas.openxmlformats.org/officeDocument/2006/relationships/oleObject" Target="../embeddings/oleObject101.bin"/><Relationship Id="rId12" Type="http://schemas.openxmlformats.org/officeDocument/2006/relationships/image" Target="../media/image65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7.wmf"/><Relationship Id="rId1" Type="http://schemas.openxmlformats.org/officeDocument/2006/relationships/vmlDrawing" Target="../drawings/vmlDrawing18.vml"/><Relationship Id="rId6" Type="http://schemas.openxmlformats.org/officeDocument/2006/relationships/image" Target="../media/image1.wmf"/><Relationship Id="rId11" Type="http://schemas.openxmlformats.org/officeDocument/2006/relationships/oleObject" Target="../embeddings/oleObject103.bin"/><Relationship Id="rId5" Type="http://schemas.openxmlformats.org/officeDocument/2006/relationships/oleObject" Target="../embeddings/oleObject100.bin"/><Relationship Id="rId15" Type="http://schemas.openxmlformats.org/officeDocument/2006/relationships/oleObject" Target="../embeddings/oleObject105.bin"/><Relationship Id="rId10" Type="http://schemas.openxmlformats.org/officeDocument/2006/relationships/image" Target="../media/image64.wmf"/><Relationship Id="rId4" Type="http://schemas.openxmlformats.org/officeDocument/2006/relationships/image" Target="../media/image55.wmf"/><Relationship Id="rId9" Type="http://schemas.openxmlformats.org/officeDocument/2006/relationships/oleObject" Target="../embeddings/oleObject102.bin"/><Relationship Id="rId14" Type="http://schemas.openxmlformats.org/officeDocument/2006/relationships/image" Target="../media/image66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3" Type="http://schemas.openxmlformats.org/officeDocument/2006/relationships/oleObject" Target="../embeddings/oleObject106.bin"/><Relationship Id="rId7" Type="http://schemas.openxmlformats.org/officeDocument/2006/relationships/oleObject" Target="../embeddings/oleObject108.bin"/><Relationship Id="rId12" Type="http://schemas.openxmlformats.org/officeDocument/2006/relationships/image" Target="../media/image7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69.wmf"/><Relationship Id="rId11" Type="http://schemas.openxmlformats.org/officeDocument/2006/relationships/oleObject" Target="../embeddings/oleObject110.bin"/><Relationship Id="rId5" Type="http://schemas.openxmlformats.org/officeDocument/2006/relationships/oleObject" Target="../embeddings/oleObject107.bin"/><Relationship Id="rId10" Type="http://schemas.openxmlformats.org/officeDocument/2006/relationships/image" Target="../media/image71.wmf"/><Relationship Id="rId4" Type="http://schemas.openxmlformats.org/officeDocument/2006/relationships/image" Target="../media/image68.wmf"/><Relationship Id="rId9" Type="http://schemas.openxmlformats.org/officeDocument/2006/relationships/oleObject" Target="../embeddings/oleObject109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wmf"/><Relationship Id="rId13" Type="http://schemas.openxmlformats.org/officeDocument/2006/relationships/oleObject" Target="../embeddings/oleObject116.bin"/><Relationship Id="rId3" Type="http://schemas.openxmlformats.org/officeDocument/2006/relationships/oleObject" Target="../embeddings/oleObject111.bin"/><Relationship Id="rId7" Type="http://schemas.openxmlformats.org/officeDocument/2006/relationships/oleObject" Target="../embeddings/oleObject113.bin"/><Relationship Id="rId12" Type="http://schemas.openxmlformats.org/officeDocument/2006/relationships/image" Target="../media/image77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9.wmf"/><Relationship Id="rId1" Type="http://schemas.openxmlformats.org/officeDocument/2006/relationships/vmlDrawing" Target="../drawings/vmlDrawing20.vml"/><Relationship Id="rId6" Type="http://schemas.openxmlformats.org/officeDocument/2006/relationships/image" Target="../media/image74.wmf"/><Relationship Id="rId11" Type="http://schemas.openxmlformats.org/officeDocument/2006/relationships/oleObject" Target="../embeddings/oleObject115.bin"/><Relationship Id="rId5" Type="http://schemas.openxmlformats.org/officeDocument/2006/relationships/oleObject" Target="../embeddings/oleObject112.bin"/><Relationship Id="rId15" Type="http://schemas.openxmlformats.org/officeDocument/2006/relationships/oleObject" Target="../embeddings/oleObject117.bin"/><Relationship Id="rId10" Type="http://schemas.openxmlformats.org/officeDocument/2006/relationships/image" Target="../media/image76.wmf"/><Relationship Id="rId4" Type="http://schemas.openxmlformats.org/officeDocument/2006/relationships/image" Target="../media/image73.wmf"/><Relationship Id="rId9" Type="http://schemas.openxmlformats.org/officeDocument/2006/relationships/oleObject" Target="../embeddings/oleObject114.bin"/><Relationship Id="rId14" Type="http://schemas.openxmlformats.org/officeDocument/2006/relationships/image" Target="../media/image78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5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9.bin"/><Relationship Id="rId10" Type="http://schemas.openxmlformats.org/officeDocument/2006/relationships/image" Target="../media/image7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1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9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15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11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19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13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2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r>
              <a:rPr lang="ru-RU" b="1" i="1" dirty="0" smtClean="0"/>
              <a:t>Изгиб балки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Прямая со стрелкой 51"/>
          <p:cNvCxnSpPr/>
          <p:nvPr/>
        </p:nvCxnSpPr>
        <p:spPr>
          <a:xfrm flipH="1" flipV="1">
            <a:off x="617741" y="1643072"/>
            <a:ext cx="1732" cy="64807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 flipH="1" flipV="1">
            <a:off x="5723810" y="1599156"/>
            <a:ext cx="1732" cy="64807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5" name="Объект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5231778"/>
              </p:ext>
            </p:extLst>
          </p:nvPr>
        </p:nvGraphicFramePr>
        <p:xfrm>
          <a:off x="556870" y="1570320"/>
          <a:ext cx="642938" cy="53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58" name="Формула" r:id="rId3" imgW="203040" imgH="203040" progId="Equation.3">
                  <p:embed/>
                </p:oleObj>
              </mc:Choice>
              <mc:Fallback>
                <p:oleObj name="Формула" r:id="rId3" imgW="2030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870" y="1570320"/>
                        <a:ext cx="642938" cy="534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0271776"/>
              </p:ext>
            </p:extLst>
          </p:nvPr>
        </p:nvGraphicFramePr>
        <p:xfrm>
          <a:off x="5646391" y="1454966"/>
          <a:ext cx="642937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59" name="Формула" r:id="rId5" imgW="203040" imgH="203040" progId="Equation.3">
                  <p:embed/>
                </p:oleObj>
              </mc:Choice>
              <mc:Fallback>
                <p:oleObj name="Формула" r:id="rId5" imgW="2030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6391" y="1454966"/>
                        <a:ext cx="642937" cy="534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Равнобедренный треугольник 43"/>
          <p:cNvSpPr/>
          <p:nvPr/>
        </p:nvSpPr>
        <p:spPr>
          <a:xfrm>
            <a:off x="527374" y="2420888"/>
            <a:ext cx="216024" cy="288032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556870" y="2276872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569886" y="2708920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>
            <a:off x="323528" y="2852936"/>
            <a:ext cx="5760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Равнобедренный треугольник 50"/>
          <p:cNvSpPr/>
          <p:nvPr/>
        </p:nvSpPr>
        <p:spPr>
          <a:xfrm>
            <a:off x="5639942" y="2420888"/>
            <a:ext cx="216024" cy="432048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Овал 53"/>
          <p:cNvSpPr/>
          <p:nvPr/>
        </p:nvSpPr>
        <p:spPr>
          <a:xfrm>
            <a:off x="5669438" y="2276872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>
            <a:off x="5451682" y="2852936"/>
            <a:ext cx="5760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>
            <a:stCxn id="45" idx="0"/>
          </p:cNvCxnSpPr>
          <p:nvPr/>
        </p:nvCxnSpPr>
        <p:spPr>
          <a:xfrm>
            <a:off x="628878" y="2276872"/>
            <a:ext cx="508307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>
            <a:stCxn id="45" idx="0"/>
          </p:cNvCxnSpPr>
          <p:nvPr/>
        </p:nvCxnSpPr>
        <p:spPr>
          <a:xfrm flipH="1">
            <a:off x="627146" y="2276872"/>
            <a:ext cx="1732" cy="12241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flipH="1">
            <a:off x="4009790" y="2276872"/>
            <a:ext cx="1732" cy="12241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H="1">
            <a:off x="5737982" y="2348880"/>
            <a:ext cx="1732" cy="12241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flipH="1">
            <a:off x="2355338" y="2276872"/>
            <a:ext cx="1732" cy="12241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>
            <a:off x="627146" y="3284984"/>
            <a:ext cx="1728192" cy="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>
            <a:off x="2355338" y="3284984"/>
            <a:ext cx="1656184" cy="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>
            <a:off x="4011522" y="3284984"/>
            <a:ext cx="1728192" cy="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1347226" y="2924944"/>
            <a:ext cx="320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681080" y="292494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952888" y="2924944"/>
            <a:ext cx="320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8" name="Прямая со стрелкой 67"/>
          <p:cNvCxnSpPr/>
          <p:nvPr/>
        </p:nvCxnSpPr>
        <p:spPr>
          <a:xfrm>
            <a:off x="483130" y="2276872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>
          <a:xfrm>
            <a:off x="2355338" y="1845648"/>
            <a:ext cx="1734" cy="4320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2399582" y="1722460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1" name="Группа 70"/>
          <p:cNvGrpSpPr/>
          <p:nvPr/>
        </p:nvGrpSpPr>
        <p:grpSpPr>
          <a:xfrm rot="10800000">
            <a:off x="4047728" y="1845649"/>
            <a:ext cx="1676400" cy="432048"/>
            <a:chOff x="3868688" y="3933056"/>
            <a:chExt cx="1676400" cy="432048"/>
          </a:xfrm>
        </p:grpSpPr>
        <p:cxnSp>
          <p:nvCxnSpPr>
            <p:cNvPr id="72" name="Прямая со стрелкой 71"/>
            <p:cNvCxnSpPr/>
            <p:nvPr/>
          </p:nvCxnSpPr>
          <p:spPr>
            <a:xfrm flipV="1">
              <a:off x="38686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Прямая со стрелкой 72"/>
            <p:cNvCxnSpPr/>
            <p:nvPr/>
          </p:nvCxnSpPr>
          <p:spPr>
            <a:xfrm flipV="1">
              <a:off x="40210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Прямая со стрелкой 73"/>
            <p:cNvCxnSpPr/>
            <p:nvPr/>
          </p:nvCxnSpPr>
          <p:spPr>
            <a:xfrm flipV="1">
              <a:off x="41734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Прямая со стрелкой 74"/>
            <p:cNvCxnSpPr/>
            <p:nvPr/>
          </p:nvCxnSpPr>
          <p:spPr>
            <a:xfrm flipV="1">
              <a:off x="43258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Прямая со стрелкой 75"/>
            <p:cNvCxnSpPr/>
            <p:nvPr/>
          </p:nvCxnSpPr>
          <p:spPr>
            <a:xfrm flipV="1">
              <a:off x="44782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Прямая со стрелкой 76"/>
            <p:cNvCxnSpPr/>
            <p:nvPr/>
          </p:nvCxnSpPr>
          <p:spPr>
            <a:xfrm flipV="1">
              <a:off x="46306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Прямая со стрелкой 77"/>
            <p:cNvCxnSpPr/>
            <p:nvPr/>
          </p:nvCxnSpPr>
          <p:spPr>
            <a:xfrm flipV="1">
              <a:off x="47830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Прямая со стрелкой 78"/>
            <p:cNvCxnSpPr/>
            <p:nvPr/>
          </p:nvCxnSpPr>
          <p:spPr>
            <a:xfrm flipV="1">
              <a:off x="49354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Прямая со стрелкой 79"/>
            <p:cNvCxnSpPr/>
            <p:nvPr/>
          </p:nvCxnSpPr>
          <p:spPr>
            <a:xfrm flipV="1">
              <a:off x="50878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Прямая со стрелкой 80"/>
            <p:cNvCxnSpPr/>
            <p:nvPr/>
          </p:nvCxnSpPr>
          <p:spPr>
            <a:xfrm flipV="1">
              <a:off x="52402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Прямая со стрелкой 81"/>
            <p:cNvCxnSpPr/>
            <p:nvPr/>
          </p:nvCxnSpPr>
          <p:spPr>
            <a:xfrm flipV="1">
              <a:off x="53926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Прямая со стрелкой 82"/>
            <p:cNvCxnSpPr/>
            <p:nvPr/>
          </p:nvCxnSpPr>
          <p:spPr>
            <a:xfrm flipV="1">
              <a:off x="55450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Прямая соединительная линия 83"/>
            <p:cNvCxnSpPr/>
            <p:nvPr/>
          </p:nvCxnSpPr>
          <p:spPr>
            <a:xfrm>
              <a:off x="3868688" y="4365104"/>
              <a:ext cx="165618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5" name="TextBox 84"/>
          <p:cNvSpPr txBox="1"/>
          <p:nvPr/>
        </p:nvSpPr>
        <p:spPr>
          <a:xfrm>
            <a:off x="5282405" y="139776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6" name="Прямая со стрелкой 85"/>
          <p:cNvCxnSpPr/>
          <p:nvPr/>
        </p:nvCxnSpPr>
        <p:spPr>
          <a:xfrm flipH="1">
            <a:off x="3491880" y="1656184"/>
            <a:ext cx="51964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 стрелкой 86"/>
          <p:cNvCxnSpPr/>
          <p:nvPr/>
        </p:nvCxnSpPr>
        <p:spPr>
          <a:xfrm>
            <a:off x="4011522" y="2852936"/>
            <a:ext cx="49340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3170414" y="1187698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297021" y="1932464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855966" y="2081483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1" name="Прямая соединительная линия 90"/>
          <p:cNvCxnSpPr/>
          <p:nvPr/>
        </p:nvCxnSpPr>
        <p:spPr>
          <a:xfrm flipH="1" flipV="1">
            <a:off x="4009790" y="1670992"/>
            <a:ext cx="1732" cy="11819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 стрелкой 2"/>
          <p:cNvCxnSpPr/>
          <p:nvPr/>
        </p:nvCxnSpPr>
        <p:spPr>
          <a:xfrm flipV="1">
            <a:off x="4809728" y="1052736"/>
            <a:ext cx="0" cy="1194492"/>
          </a:xfrm>
          <a:prstGeom prst="straightConnector1">
            <a:avLst/>
          </a:prstGeom>
          <a:ln w="28575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4849635" y="87843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904469" y="139859"/>
            <a:ext cx="49580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реакций опор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-20199" y="3933056"/>
            <a:ext cx="8676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Составляем уравнение равновесия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4" name="Объект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8065105"/>
              </p:ext>
            </p:extLst>
          </p:nvPr>
        </p:nvGraphicFramePr>
        <p:xfrm>
          <a:off x="125413" y="4537075"/>
          <a:ext cx="1293812" cy="97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60" name="Equation" r:id="rId7" imgW="571320" imgH="431640" progId="Equation.DSMT4">
                  <p:embed/>
                </p:oleObj>
              </mc:Choice>
              <mc:Fallback>
                <p:oleObj name="Equation" r:id="rId7" imgW="5713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413" y="4537075"/>
                        <a:ext cx="1293812" cy="979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2" name="Прямая соединительная линия 91"/>
          <p:cNvCxnSpPr/>
          <p:nvPr/>
        </p:nvCxnSpPr>
        <p:spPr>
          <a:xfrm flipH="1">
            <a:off x="4804135" y="2276872"/>
            <a:ext cx="1732" cy="43556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 стрелкой 92"/>
          <p:cNvCxnSpPr>
            <a:stCxn id="51" idx="1"/>
          </p:cNvCxnSpPr>
          <p:nvPr/>
        </p:nvCxnSpPr>
        <p:spPr>
          <a:xfrm flipH="1">
            <a:off x="4809728" y="2636912"/>
            <a:ext cx="884220" cy="0"/>
          </a:xfrm>
          <a:prstGeom prst="straightConnector1">
            <a:avLst/>
          </a:prstGeom>
          <a:ln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4896036" y="2263882"/>
            <a:ext cx="5774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b/2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7973900"/>
              </p:ext>
            </p:extLst>
          </p:nvPr>
        </p:nvGraphicFramePr>
        <p:xfrm>
          <a:off x="1614488" y="4552504"/>
          <a:ext cx="749300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61" name="Equation" r:id="rId9" imgW="330120" imgH="393480" progId="Equation.DSMT4">
                  <p:embed/>
                </p:oleObj>
              </mc:Choice>
              <mc:Fallback>
                <p:oleObj name="Equation" r:id="rId9" imgW="3301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4488" y="4552504"/>
                        <a:ext cx="749300" cy="893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6873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Прямая со стрелкой 51"/>
          <p:cNvCxnSpPr/>
          <p:nvPr/>
        </p:nvCxnSpPr>
        <p:spPr>
          <a:xfrm flipH="1" flipV="1">
            <a:off x="617741" y="1643072"/>
            <a:ext cx="1732" cy="64807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 flipH="1" flipV="1">
            <a:off x="5723810" y="1599156"/>
            <a:ext cx="1732" cy="64807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5" name="Объект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5606806"/>
              </p:ext>
            </p:extLst>
          </p:nvPr>
        </p:nvGraphicFramePr>
        <p:xfrm>
          <a:off x="556870" y="1570320"/>
          <a:ext cx="642938" cy="53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82" name="Формула" r:id="rId3" imgW="203040" imgH="203040" progId="Equation.3">
                  <p:embed/>
                </p:oleObj>
              </mc:Choice>
              <mc:Fallback>
                <p:oleObj name="Формула" r:id="rId3" imgW="2030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870" y="1570320"/>
                        <a:ext cx="642938" cy="534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5359351"/>
              </p:ext>
            </p:extLst>
          </p:nvPr>
        </p:nvGraphicFramePr>
        <p:xfrm>
          <a:off x="5646391" y="1454966"/>
          <a:ext cx="642937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83" name="Формула" r:id="rId5" imgW="203040" imgH="203040" progId="Equation.3">
                  <p:embed/>
                </p:oleObj>
              </mc:Choice>
              <mc:Fallback>
                <p:oleObj name="Формула" r:id="rId5" imgW="2030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6391" y="1454966"/>
                        <a:ext cx="642937" cy="534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Равнобедренный треугольник 43"/>
          <p:cNvSpPr/>
          <p:nvPr/>
        </p:nvSpPr>
        <p:spPr>
          <a:xfrm>
            <a:off x="527374" y="2420888"/>
            <a:ext cx="216024" cy="288032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556870" y="2276872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569886" y="2708920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>
            <a:off x="323528" y="2852936"/>
            <a:ext cx="5760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Равнобедренный треугольник 50"/>
          <p:cNvSpPr/>
          <p:nvPr/>
        </p:nvSpPr>
        <p:spPr>
          <a:xfrm>
            <a:off x="5639942" y="2420888"/>
            <a:ext cx="216024" cy="432048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Овал 53"/>
          <p:cNvSpPr/>
          <p:nvPr/>
        </p:nvSpPr>
        <p:spPr>
          <a:xfrm>
            <a:off x="5669438" y="2276872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>
            <a:off x="5451682" y="2852936"/>
            <a:ext cx="5760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>
            <a:stCxn id="45" idx="0"/>
          </p:cNvCxnSpPr>
          <p:nvPr/>
        </p:nvCxnSpPr>
        <p:spPr>
          <a:xfrm>
            <a:off x="628878" y="2276872"/>
            <a:ext cx="508307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>
            <a:stCxn id="45" idx="0"/>
          </p:cNvCxnSpPr>
          <p:nvPr/>
        </p:nvCxnSpPr>
        <p:spPr>
          <a:xfrm flipH="1">
            <a:off x="627146" y="2276872"/>
            <a:ext cx="1732" cy="12241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flipH="1">
            <a:off x="4009790" y="2276872"/>
            <a:ext cx="1732" cy="12241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H="1">
            <a:off x="5737982" y="2348880"/>
            <a:ext cx="1732" cy="12241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flipH="1">
            <a:off x="2355338" y="2276872"/>
            <a:ext cx="1732" cy="12241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>
            <a:off x="627146" y="3284984"/>
            <a:ext cx="1728192" cy="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>
            <a:off x="2355338" y="3284984"/>
            <a:ext cx="1656184" cy="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>
            <a:off x="4011522" y="3284984"/>
            <a:ext cx="1728192" cy="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1347226" y="2924944"/>
            <a:ext cx="320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681080" y="292494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952888" y="2924944"/>
            <a:ext cx="320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8" name="Прямая со стрелкой 67"/>
          <p:cNvCxnSpPr/>
          <p:nvPr/>
        </p:nvCxnSpPr>
        <p:spPr>
          <a:xfrm>
            <a:off x="483130" y="2276872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>
          <a:xfrm>
            <a:off x="2355338" y="1845648"/>
            <a:ext cx="1734" cy="4320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2399582" y="1722460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1" name="Группа 70"/>
          <p:cNvGrpSpPr/>
          <p:nvPr/>
        </p:nvGrpSpPr>
        <p:grpSpPr>
          <a:xfrm rot="10800000">
            <a:off x="4047728" y="1845649"/>
            <a:ext cx="1676400" cy="432048"/>
            <a:chOff x="3868688" y="3933056"/>
            <a:chExt cx="1676400" cy="432048"/>
          </a:xfrm>
        </p:grpSpPr>
        <p:cxnSp>
          <p:nvCxnSpPr>
            <p:cNvPr id="72" name="Прямая со стрелкой 71"/>
            <p:cNvCxnSpPr/>
            <p:nvPr/>
          </p:nvCxnSpPr>
          <p:spPr>
            <a:xfrm flipV="1">
              <a:off x="38686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Прямая со стрелкой 72"/>
            <p:cNvCxnSpPr/>
            <p:nvPr/>
          </p:nvCxnSpPr>
          <p:spPr>
            <a:xfrm flipV="1">
              <a:off x="40210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Прямая со стрелкой 73"/>
            <p:cNvCxnSpPr/>
            <p:nvPr/>
          </p:nvCxnSpPr>
          <p:spPr>
            <a:xfrm flipV="1">
              <a:off x="41734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Прямая со стрелкой 74"/>
            <p:cNvCxnSpPr/>
            <p:nvPr/>
          </p:nvCxnSpPr>
          <p:spPr>
            <a:xfrm flipV="1">
              <a:off x="43258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Прямая со стрелкой 75"/>
            <p:cNvCxnSpPr/>
            <p:nvPr/>
          </p:nvCxnSpPr>
          <p:spPr>
            <a:xfrm flipV="1">
              <a:off x="44782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Прямая со стрелкой 76"/>
            <p:cNvCxnSpPr/>
            <p:nvPr/>
          </p:nvCxnSpPr>
          <p:spPr>
            <a:xfrm flipV="1">
              <a:off x="46306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Прямая со стрелкой 77"/>
            <p:cNvCxnSpPr/>
            <p:nvPr/>
          </p:nvCxnSpPr>
          <p:spPr>
            <a:xfrm flipV="1">
              <a:off x="47830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Прямая со стрелкой 78"/>
            <p:cNvCxnSpPr/>
            <p:nvPr/>
          </p:nvCxnSpPr>
          <p:spPr>
            <a:xfrm flipV="1">
              <a:off x="49354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Прямая со стрелкой 79"/>
            <p:cNvCxnSpPr/>
            <p:nvPr/>
          </p:nvCxnSpPr>
          <p:spPr>
            <a:xfrm flipV="1">
              <a:off x="50878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Прямая со стрелкой 80"/>
            <p:cNvCxnSpPr/>
            <p:nvPr/>
          </p:nvCxnSpPr>
          <p:spPr>
            <a:xfrm flipV="1">
              <a:off x="52402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Прямая со стрелкой 81"/>
            <p:cNvCxnSpPr/>
            <p:nvPr/>
          </p:nvCxnSpPr>
          <p:spPr>
            <a:xfrm flipV="1">
              <a:off x="53926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Прямая со стрелкой 82"/>
            <p:cNvCxnSpPr/>
            <p:nvPr/>
          </p:nvCxnSpPr>
          <p:spPr>
            <a:xfrm flipV="1">
              <a:off x="55450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Прямая соединительная линия 83"/>
            <p:cNvCxnSpPr/>
            <p:nvPr/>
          </p:nvCxnSpPr>
          <p:spPr>
            <a:xfrm>
              <a:off x="3868688" y="4365104"/>
              <a:ext cx="165618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5" name="TextBox 84"/>
          <p:cNvSpPr txBox="1"/>
          <p:nvPr/>
        </p:nvSpPr>
        <p:spPr>
          <a:xfrm>
            <a:off x="5282405" y="139776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6" name="Прямая со стрелкой 85"/>
          <p:cNvCxnSpPr/>
          <p:nvPr/>
        </p:nvCxnSpPr>
        <p:spPr>
          <a:xfrm flipH="1">
            <a:off x="3491880" y="1656184"/>
            <a:ext cx="51964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 стрелкой 86"/>
          <p:cNvCxnSpPr/>
          <p:nvPr/>
        </p:nvCxnSpPr>
        <p:spPr>
          <a:xfrm>
            <a:off x="4011522" y="2852936"/>
            <a:ext cx="49340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3170414" y="1187698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297021" y="1932464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855966" y="2081483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1" name="Прямая соединительная линия 90"/>
          <p:cNvCxnSpPr/>
          <p:nvPr/>
        </p:nvCxnSpPr>
        <p:spPr>
          <a:xfrm flipH="1" flipV="1">
            <a:off x="4009790" y="1670992"/>
            <a:ext cx="1732" cy="11819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 стрелкой 2"/>
          <p:cNvCxnSpPr/>
          <p:nvPr/>
        </p:nvCxnSpPr>
        <p:spPr>
          <a:xfrm flipV="1">
            <a:off x="4809728" y="1052736"/>
            <a:ext cx="0" cy="1194492"/>
          </a:xfrm>
          <a:prstGeom prst="straightConnector1">
            <a:avLst/>
          </a:prstGeom>
          <a:ln w="28575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4849635" y="87843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904469" y="139859"/>
            <a:ext cx="49580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реакций опор</a:t>
            </a:r>
          </a:p>
        </p:txBody>
      </p:sp>
      <p:cxnSp>
        <p:nvCxnSpPr>
          <p:cNvPr id="92" name="Прямая соединительная линия 91"/>
          <p:cNvCxnSpPr/>
          <p:nvPr/>
        </p:nvCxnSpPr>
        <p:spPr>
          <a:xfrm flipH="1">
            <a:off x="4804135" y="2276872"/>
            <a:ext cx="1732" cy="4355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 стрелкой 92"/>
          <p:cNvCxnSpPr/>
          <p:nvPr/>
        </p:nvCxnSpPr>
        <p:spPr>
          <a:xfrm>
            <a:off x="3995936" y="2636912"/>
            <a:ext cx="813792" cy="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4114131" y="2263882"/>
            <a:ext cx="5774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b/2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-20199" y="3933056"/>
            <a:ext cx="8676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Составляем уравнение равновесия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6" name="Объект 9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6551305"/>
              </p:ext>
            </p:extLst>
          </p:nvPr>
        </p:nvGraphicFramePr>
        <p:xfrm>
          <a:off x="125413" y="4537075"/>
          <a:ext cx="1293812" cy="97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84" name="Equation" r:id="rId7" imgW="571320" imgH="431640" progId="Equation.DSMT4">
                  <p:embed/>
                </p:oleObj>
              </mc:Choice>
              <mc:Fallback>
                <p:oleObj name="Equation" r:id="rId7" imgW="5713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413" y="4537075"/>
                        <a:ext cx="1293812" cy="979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" name="Объект 9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9122835"/>
              </p:ext>
            </p:extLst>
          </p:nvPr>
        </p:nvGraphicFramePr>
        <p:xfrm>
          <a:off x="1541601" y="4581128"/>
          <a:ext cx="1411287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85" name="Equation" r:id="rId9" imgW="622080" imgH="393480" progId="Equation.DSMT4">
                  <p:embed/>
                </p:oleObj>
              </mc:Choice>
              <mc:Fallback>
                <p:oleObj name="Equation" r:id="rId9" imgW="6220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1601" y="4581128"/>
                        <a:ext cx="1411287" cy="893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634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Прямая со стрелкой 51"/>
          <p:cNvCxnSpPr/>
          <p:nvPr/>
        </p:nvCxnSpPr>
        <p:spPr>
          <a:xfrm flipH="1" flipV="1">
            <a:off x="617741" y="1643072"/>
            <a:ext cx="1732" cy="64807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 flipH="1" flipV="1">
            <a:off x="5723810" y="1599156"/>
            <a:ext cx="1732" cy="64807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5" name="Объект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0245086"/>
              </p:ext>
            </p:extLst>
          </p:nvPr>
        </p:nvGraphicFramePr>
        <p:xfrm>
          <a:off x="556870" y="1570320"/>
          <a:ext cx="642938" cy="53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06" name="Формула" r:id="rId3" imgW="203040" imgH="203040" progId="Equation.3">
                  <p:embed/>
                </p:oleObj>
              </mc:Choice>
              <mc:Fallback>
                <p:oleObj name="Формула" r:id="rId3" imgW="2030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870" y="1570320"/>
                        <a:ext cx="642938" cy="534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6241599"/>
              </p:ext>
            </p:extLst>
          </p:nvPr>
        </p:nvGraphicFramePr>
        <p:xfrm>
          <a:off x="5646391" y="1454966"/>
          <a:ext cx="642937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07" name="Формула" r:id="rId5" imgW="203040" imgH="203040" progId="Equation.3">
                  <p:embed/>
                </p:oleObj>
              </mc:Choice>
              <mc:Fallback>
                <p:oleObj name="Формула" r:id="rId5" imgW="2030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6391" y="1454966"/>
                        <a:ext cx="642937" cy="534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Равнобедренный треугольник 43"/>
          <p:cNvSpPr/>
          <p:nvPr/>
        </p:nvSpPr>
        <p:spPr>
          <a:xfrm>
            <a:off x="527374" y="2420888"/>
            <a:ext cx="216024" cy="288032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556870" y="2276872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569886" y="2708920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>
            <a:off x="323528" y="2852936"/>
            <a:ext cx="5760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Равнобедренный треугольник 50"/>
          <p:cNvSpPr/>
          <p:nvPr/>
        </p:nvSpPr>
        <p:spPr>
          <a:xfrm>
            <a:off x="5639942" y="2420888"/>
            <a:ext cx="216024" cy="432048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Овал 53"/>
          <p:cNvSpPr/>
          <p:nvPr/>
        </p:nvSpPr>
        <p:spPr>
          <a:xfrm>
            <a:off x="5669438" y="2276872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>
            <a:off x="5451682" y="2852936"/>
            <a:ext cx="5760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>
            <a:stCxn id="45" idx="0"/>
          </p:cNvCxnSpPr>
          <p:nvPr/>
        </p:nvCxnSpPr>
        <p:spPr>
          <a:xfrm>
            <a:off x="628878" y="2276872"/>
            <a:ext cx="508307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>
            <a:stCxn id="45" idx="0"/>
          </p:cNvCxnSpPr>
          <p:nvPr/>
        </p:nvCxnSpPr>
        <p:spPr>
          <a:xfrm flipH="1">
            <a:off x="627146" y="2276872"/>
            <a:ext cx="1732" cy="12241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flipH="1">
            <a:off x="4009790" y="2276872"/>
            <a:ext cx="1732" cy="122413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H="1">
            <a:off x="5737982" y="2348880"/>
            <a:ext cx="1732" cy="122413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flipH="1">
            <a:off x="2355338" y="2276872"/>
            <a:ext cx="1732" cy="122413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>
            <a:off x="627146" y="3284984"/>
            <a:ext cx="1728192" cy="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>
            <a:off x="2355338" y="3284984"/>
            <a:ext cx="1656184" cy="0"/>
          </a:xfrm>
          <a:prstGeom prst="straightConnector1">
            <a:avLst/>
          </a:prstGeom>
          <a:ln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>
            <a:off x="4011522" y="3284984"/>
            <a:ext cx="1728192" cy="0"/>
          </a:xfrm>
          <a:prstGeom prst="straightConnector1">
            <a:avLst/>
          </a:prstGeom>
          <a:ln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1347226" y="2924944"/>
            <a:ext cx="320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681080" y="292494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952888" y="2924944"/>
            <a:ext cx="320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8" name="Прямая со стрелкой 67"/>
          <p:cNvCxnSpPr/>
          <p:nvPr/>
        </p:nvCxnSpPr>
        <p:spPr>
          <a:xfrm>
            <a:off x="483130" y="2276872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>
          <a:xfrm>
            <a:off x="2355338" y="1845648"/>
            <a:ext cx="1734" cy="4320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2399582" y="1722460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1" name="Группа 70"/>
          <p:cNvGrpSpPr/>
          <p:nvPr/>
        </p:nvGrpSpPr>
        <p:grpSpPr>
          <a:xfrm rot="10800000">
            <a:off x="4047728" y="1845649"/>
            <a:ext cx="1676400" cy="432048"/>
            <a:chOff x="3868688" y="3933056"/>
            <a:chExt cx="1676400" cy="432048"/>
          </a:xfrm>
        </p:grpSpPr>
        <p:cxnSp>
          <p:nvCxnSpPr>
            <p:cNvPr id="72" name="Прямая со стрелкой 71"/>
            <p:cNvCxnSpPr/>
            <p:nvPr/>
          </p:nvCxnSpPr>
          <p:spPr>
            <a:xfrm flipV="1">
              <a:off x="38686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Прямая со стрелкой 72"/>
            <p:cNvCxnSpPr/>
            <p:nvPr/>
          </p:nvCxnSpPr>
          <p:spPr>
            <a:xfrm flipV="1">
              <a:off x="40210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Прямая со стрелкой 73"/>
            <p:cNvCxnSpPr/>
            <p:nvPr/>
          </p:nvCxnSpPr>
          <p:spPr>
            <a:xfrm flipV="1">
              <a:off x="41734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Прямая со стрелкой 74"/>
            <p:cNvCxnSpPr/>
            <p:nvPr/>
          </p:nvCxnSpPr>
          <p:spPr>
            <a:xfrm flipV="1">
              <a:off x="43258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Прямая со стрелкой 75"/>
            <p:cNvCxnSpPr/>
            <p:nvPr/>
          </p:nvCxnSpPr>
          <p:spPr>
            <a:xfrm flipV="1">
              <a:off x="44782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Прямая со стрелкой 76"/>
            <p:cNvCxnSpPr/>
            <p:nvPr/>
          </p:nvCxnSpPr>
          <p:spPr>
            <a:xfrm flipV="1">
              <a:off x="46306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Прямая со стрелкой 77"/>
            <p:cNvCxnSpPr/>
            <p:nvPr/>
          </p:nvCxnSpPr>
          <p:spPr>
            <a:xfrm flipV="1">
              <a:off x="47830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Прямая со стрелкой 78"/>
            <p:cNvCxnSpPr/>
            <p:nvPr/>
          </p:nvCxnSpPr>
          <p:spPr>
            <a:xfrm flipV="1">
              <a:off x="49354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Прямая со стрелкой 79"/>
            <p:cNvCxnSpPr/>
            <p:nvPr/>
          </p:nvCxnSpPr>
          <p:spPr>
            <a:xfrm flipV="1">
              <a:off x="50878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Прямая со стрелкой 80"/>
            <p:cNvCxnSpPr/>
            <p:nvPr/>
          </p:nvCxnSpPr>
          <p:spPr>
            <a:xfrm flipV="1">
              <a:off x="52402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Прямая со стрелкой 81"/>
            <p:cNvCxnSpPr/>
            <p:nvPr/>
          </p:nvCxnSpPr>
          <p:spPr>
            <a:xfrm flipV="1">
              <a:off x="53926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Прямая со стрелкой 82"/>
            <p:cNvCxnSpPr/>
            <p:nvPr/>
          </p:nvCxnSpPr>
          <p:spPr>
            <a:xfrm flipV="1">
              <a:off x="55450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Прямая соединительная линия 83"/>
            <p:cNvCxnSpPr/>
            <p:nvPr/>
          </p:nvCxnSpPr>
          <p:spPr>
            <a:xfrm>
              <a:off x="3868688" y="4365104"/>
              <a:ext cx="165618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5" name="TextBox 84"/>
          <p:cNvSpPr txBox="1"/>
          <p:nvPr/>
        </p:nvSpPr>
        <p:spPr>
          <a:xfrm>
            <a:off x="5282405" y="139776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6" name="Прямая со стрелкой 85"/>
          <p:cNvCxnSpPr/>
          <p:nvPr/>
        </p:nvCxnSpPr>
        <p:spPr>
          <a:xfrm flipH="1">
            <a:off x="3491880" y="1656184"/>
            <a:ext cx="51964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 стрелкой 86"/>
          <p:cNvCxnSpPr/>
          <p:nvPr/>
        </p:nvCxnSpPr>
        <p:spPr>
          <a:xfrm>
            <a:off x="4011522" y="2852936"/>
            <a:ext cx="49340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3170414" y="1187698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297021" y="1932464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855966" y="2081483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1" name="Прямая соединительная линия 90"/>
          <p:cNvCxnSpPr/>
          <p:nvPr/>
        </p:nvCxnSpPr>
        <p:spPr>
          <a:xfrm flipH="1" flipV="1">
            <a:off x="4009790" y="1670992"/>
            <a:ext cx="1732" cy="11819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 стрелкой 2"/>
          <p:cNvCxnSpPr/>
          <p:nvPr/>
        </p:nvCxnSpPr>
        <p:spPr>
          <a:xfrm flipV="1">
            <a:off x="4809728" y="1052736"/>
            <a:ext cx="0" cy="1194492"/>
          </a:xfrm>
          <a:prstGeom prst="straightConnector1">
            <a:avLst/>
          </a:prstGeom>
          <a:ln w="28575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4849635" y="87843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904469" y="139859"/>
            <a:ext cx="49580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реакций опор</a:t>
            </a:r>
          </a:p>
        </p:txBody>
      </p:sp>
      <p:cxnSp>
        <p:nvCxnSpPr>
          <p:cNvPr id="92" name="Прямая соединительная линия 91"/>
          <p:cNvCxnSpPr/>
          <p:nvPr/>
        </p:nvCxnSpPr>
        <p:spPr>
          <a:xfrm flipH="1">
            <a:off x="4804135" y="2276872"/>
            <a:ext cx="1732" cy="4355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 стрелкой 92"/>
          <p:cNvCxnSpPr/>
          <p:nvPr/>
        </p:nvCxnSpPr>
        <p:spPr>
          <a:xfrm>
            <a:off x="3995936" y="2636912"/>
            <a:ext cx="813792" cy="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4114131" y="2263882"/>
            <a:ext cx="5774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b/2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-20199" y="3933056"/>
            <a:ext cx="8676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Составляем уравнение равновесия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6" name="Объект 9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3699800"/>
              </p:ext>
            </p:extLst>
          </p:nvPr>
        </p:nvGraphicFramePr>
        <p:xfrm>
          <a:off x="125413" y="4537075"/>
          <a:ext cx="1293812" cy="97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08" name="Equation" r:id="rId7" imgW="571320" imgH="431640" progId="Equation.DSMT4">
                  <p:embed/>
                </p:oleObj>
              </mc:Choice>
              <mc:Fallback>
                <p:oleObj name="Equation" r:id="rId7" imgW="5713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413" y="4537075"/>
                        <a:ext cx="1293812" cy="979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" name="Объект 9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1780621"/>
              </p:ext>
            </p:extLst>
          </p:nvPr>
        </p:nvGraphicFramePr>
        <p:xfrm>
          <a:off x="1586967" y="4581128"/>
          <a:ext cx="3052763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09" name="Equation" r:id="rId9" imgW="1346040" imgH="393480" progId="Equation.DSMT4">
                  <p:embed/>
                </p:oleObj>
              </mc:Choice>
              <mc:Fallback>
                <p:oleObj name="Equation" r:id="rId9" imgW="13460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6967" y="4581128"/>
                        <a:ext cx="3052763" cy="893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1618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Прямая со стрелкой 51"/>
          <p:cNvCxnSpPr/>
          <p:nvPr/>
        </p:nvCxnSpPr>
        <p:spPr>
          <a:xfrm flipH="1" flipV="1">
            <a:off x="617741" y="1643072"/>
            <a:ext cx="1732" cy="64807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 flipH="1" flipV="1">
            <a:off x="5723810" y="1599156"/>
            <a:ext cx="1732" cy="64807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5" name="Объект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8035409"/>
              </p:ext>
            </p:extLst>
          </p:nvPr>
        </p:nvGraphicFramePr>
        <p:xfrm>
          <a:off x="556870" y="1570320"/>
          <a:ext cx="642938" cy="53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31" name="Формула" r:id="rId3" imgW="203040" imgH="203040" progId="Equation.3">
                  <p:embed/>
                </p:oleObj>
              </mc:Choice>
              <mc:Fallback>
                <p:oleObj name="Формула" r:id="rId3" imgW="2030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870" y="1570320"/>
                        <a:ext cx="642938" cy="534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382973"/>
              </p:ext>
            </p:extLst>
          </p:nvPr>
        </p:nvGraphicFramePr>
        <p:xfrm>
          <a:off x="5646391" y="1454966"/>
          <a:ext cx="642937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32" name="Формула" r:id="rId5" imgW="203040" imgH="203040" progId="Equation.3">
                  <p:embed/>
                </p:oleObj>
              </mc:Choice>
              <mc:Fallback>
                <p:oleObj name="Формула" r:id="rId5" imgW="2030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6391" y="1454966"/>
                        <a:ext cx="642937" cy="534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Равнобедренный треугольник 43"/>
          <p:cNvSpPr/>
          <p:nvPr/>
        </p:nvSpPr>
        <p:spPr>
          <a:xfrm>
            <a:off x="527374" y="2420888"/>
            <a:ext cx="216024" cy="288032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556870" y="2276872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569886" y="2708920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>
            <a:off x="323528" y="2852936"/>
            <a:ext cx="5760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Равнобедренный треугольник 50"/>
          <p:cNvSpPr/>
          <p:nvPr/>
        </p:nvSpPr>
        <p:spPr>
          <a:xfrm>
            <a:off x="5639942" y="2420888"/>
            <a:ext cx="216024" cy="432048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Овал 53"/>
          <p:cNvSpPr/>
          <p:nvPr/>
        </p:nvSpPr>
        <p:spPr>
          <a:xfrm>
            <a:off x="5669438" y="2276872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>
            <a:off x="5451682" y="2852936"/>
            <a:ext cx="5760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>
            <a:stCxn id="45" idx="0"/>
          </p:cNvCxnSpPr>
          <p:nvPr/>
        </p:nvCxnSpPr>
        <p:spPr>
          <a:xfrm>
            <a:off x="628878" y="2276872"/>
            <a:ext cx="508307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>
            <a:stCxn id="45" idx="0"/>
          </p:cNvCxnSpPr>
          <p:nvPr/>
        </p:nvCxnSpPr>
        <p:spPr>
          <a:xfrm flipH="1">
            <a:off x="627146" y="2276872"/>
            <a:ext cx="1732" cy="122413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flipH="1">
            <a:off x="4009790" y="2276872"/>
            <a:ext cx="1732" cy="122413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H="1">
            <a:off x="5737982" y="2348880"/>
            <a:ext cx="1732" cy="122413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flipH="1">
            <a:off x="2355338" y="2276872"/>
            <a:ext cx="1732" cy="122413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>
            <a:off x="627146" y="3284984"/>
            <a:ext cx="1728192" cy="0"/>
          </a:xfrm>
          <a:prstGeom prst="straightConnector1">
            <a:avLst/>
          </a:prstGeom>
          <a:ln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>
            <a:off x="2355338" y="3284984"/>
            <a:ext cx="1656184" cy="0"/>
          </a:xfrm>
          <a:prstGeom prst="straightConnector1">
            <a:avLst/>
          </a:prstGeom>
          <a:ln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>
            <a:off x="4011522" y="3284984"/>
            <a:ext cx="1728192" cy="0"/>
          </a:xfrm>
          <a:prstGeom prst="straightConnector1">
            <a:avLst/>
          </a:prstGeom>
          <a:ln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1347226" y="2924944"/>
            <a:ext cx="320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681080" y="292494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952888" y="2924944"/>
            <a:ext cx="320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8" name="Прямая со стрелкой 67"/>
          <p:cNvCxnSpPr/>
          <p:nvPr/>
        </p:nvCxnSpPr>
        <p:spPr>
          <a:xfrm>
            <a:off x="483130" y="2276872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>
          <a:xfrm>
            <a:off x="2355338" y="1845648"/>
            <a:ext cx="1734" cy="4320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2399582" y="1722460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1" name="Группа 70"/>
          <p:cNvGrpSpPr/>
          <p:nvPr/>
        </p:nvGrpSpPr>
        <p:grpSpPr>
          <a:xfrm rot="10800000">
            <a:off x="4047728" y="1845649"/>
            <a:ext cx="1676400" cy="432048"/>
            <a:chOff x="3868688" y="3933056"/>
            <a:chExt cx="1676400" cy="432048"/>
          </a:xfrm>
        </p:grpSpPr>
        <p:cxnSp>
          <p:nvCxnSpPr>
            <p:cNvPr id="72" name="Прямая со стрелкой 71"/>
            <p:cNvCxnSpPr/>
            <p:nvPr/>
          </p:nvCxnSpPr>
          <p:spPr>
            <a:xfrm flipV="1">
              <a:off x="38686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Прямая со стрелкой 72"/>
            <p:cNvCxnSpPr/>
            <p:nvPr/>
          </p:nvCxnSpPr>
          <p:spPr>
            <a:xfrm flipV="1">
              <a:off x="40210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Прямая со стрелкой 73"/>
            <p:cNvCxnSpPr/>
            <p:nvPr/>
          </p:nvCxnSpPr>
          <p:spPr>
            <a:xfrm flipV="1">
              <a:off x="41734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Прямая со стрелкой 74"/>
            <p:cNvCxnSpPr/>
            <p:nvPr/>
          </p:nvCxnSpPr>
          <p:spPr>
            <a:xfrm flipV="1">
              <a:off x="43258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Прямая со стрелкой 75"/>
            <p:cNvCxnSpPr/>
            <p:nvPr/>
          </p:nvCxnSpPr>
          <p:spPr>
            <a:xfrm flipV="1">
              <a:off x="44782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Прямая со стрелкой 76"/>
            <p:cNvCxnSpPr/>
            <p:nvPr/>
          </p:nvCxnSpPr>
          <p:spPr>
            <a:xfrm flipV="1">
              <a:off x="46306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Прямая со стрелкой 77"/>
            <p:cNvCxnSpPr/>
            <p:nvPr/>
          </p:nvCxnSpPr>
          <p:spPr>
            <a:xfrm flipV="1">
              <a:off x="47830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Прямая со стрелкой 78"/>
            <p:cNvCxnSpPr/>
            <p:nvPr/>
          </p:nvCxnSpPr>
          <p:spPr>
            <a:xfrm flipV="1">
              <a:off x="49354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Прямая со стрелкой 79"/>
            <p:cNvCxnSpPr/>
            <p:nvPr/>
          </p:nvCxnSpPr>
          <p:spPr>
            <a:xfrm flipV="1">
              <a:off x="50878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Прямая со стрелкой 80"/>
            <p:cNvCxnSpPr/>
            <p:nvPr/>
          </p:nvCxnSpPr>
          <p:spPr>
            <a:xfrm flipV="1">
              <a:off x="52402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Прямая со стрелкой 81"/>
            <p:cNvCxnSpPr/>
            <p:nvPr/>
          </p:nvCxnSpPr>
          <p:spPr>
            <a:xfrm flipV="1">
              <a:off x="53926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Прямая со стрелкой 82"/>
            <p:cNvCxnSpPr/>
            <p:nvPr/>
          </p:nvCxnSpPr>
          <p:spPr>
            <a:xfrm flipV="1">
              <a:off x="55450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Прямая соединительная линия 83"/>
            <p:cNvCxnSpPr/>
            <p:nvPr/>
          </p:nvCxnSpPr>
          <p:spPr>
            <a:xfrm>
              <a:off x="3868688" y="4365104"/>
              <a:ext cx="165618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5" name="TextBox 84"/>
          <p:cNvSpPr txBox="1"/>
          <p:nvPr/>
        </p:nvSpPr>
        <p:spPr>
          <a:xfrm>
            <a:off x="5282405" y="139776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6" name="Прямая со стрелкой 85"/>
          <p:cNvCxnSpPr/>
          <p:nvPr/>
        </p:nvCxnSpPr>
        <p:spPr>
          <a:xfrm flipH="1">
            <a:off x="3491880" y="1656184"/>
            <a:ext cx="51964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 стрелкой 86"/>
          <p:cNvCxnSpPr/>
          <p:nvPr/>
        </p:nvCxnSpPr>
        <p:spPr>
          <a:xfrm>
            <a:off x="4011522" y="2852936"/>
            <a:ext cx="49340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3170414" y="1187698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297021" y="1932464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855966" y="2081483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1" name="Прямая соединительная линия 90"/>
          <p:cNvCxnSpPr/>
          <p:nvPr/>
        </p:nvCxnSpPr>
        <p:spPr>
          <a:xfrm flipH="1" flipV="1">
            <a:off x="4009790" y="1670992"/>
            <a:ext cx="1732" cy="11819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 стрелкой 2"/>
          <p:cNvCxnSpPr/>
          <p:nvPr/>
        </p:nvCxnSpPr>
        <p:spPr>
          <a:xfrm flipV="1">
            <a:off x="4809728" y="1052736"/>
            <a:ext cx="0" cy="1194492"/>
          </a:xfrm>
          <a:prstGeom prst="straightConnector1">
            <a:avLst/>
          </a:prstGeom>
          <a:ln w="28575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4849635" y="87843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904469" y="139859"/>
            <a:ext cx="49580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реакций опор</a:t>
            </a:r>
          </a:p>
        </p:txBody>
      </p:sp>
      <p:cxnSp>
        <p:nvCxnSpPr>
          <p:cNvPr id="92" name="Прямая соединительная линия 91"/>
          <p:cNvCxnSpPr/>
          <p:nvPr/>
        </p:nvCxnSpPr>
        <p:spPr>
          <a:xfrm flipH="1">
            <a:off x="4804135" y="2276872"/>
            <a:ext cx="1732" cy="4355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 стрелкой 92"/>
          <p:cNvCxnSpPr/>
          <p:nvPr/>
        </p:nvCxnSpPr>
        <p:spPr>
          <a:xfrm>
            <a:off x="3995936" y="2636912"/>
            <a:ext cx="813792" cy="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4114131" y="2263882"/>
            <a:ext cx="5774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b/2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-20199" y="3933056"/>
            <a:ext cx="8676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Составляем уравнение равновесия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6" name="Объект 9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9000890"/>
              </p:ext>
            </p:extLst>
          </p:nvPr>
        </p:nvGraphicFramePr>
        <p:xfrm>
          <a:off x="125413" y="4537075"/>
          <a:ext cx="1293812" cy="97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33" name="Equation" r:id="rId7" imgW="571320" imgH="431640" progId="Equation.DSMT4">
                  <p:embed/>
                </p:oleObj>
              </mc:Choice>
              <mc:Fallback>
                <p:oleObj name="Equation" r:id="rId7" imgW="5713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413" y="4537075"/>
                        <a:ext cx="1293812" cy="979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" name="Объект 9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6438170"/>
              </p:ext>
            </p:extLst>
          </p:nvPr>
        </p:nvGraphicFramePr>
        <p:xfrm>
          <a:off x="1500395" y="4581128"/>
          <a:ext cx="5529263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34" name="Equation" r:id="rId9" imgW="2438280" imgH="393480" progId="Equation.DSMT4">
                  <p:embed/>
                </p:oleObj>
              </mc:Choice>
              <mc:Fallback>
                <p:oleObj name="Equation" r:id="rId9" imgW="24382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395" y="4581128"/>
                        <a:ext cx="5529263" cy="893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7799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Прямая со стрелкой 51"/>
          <p:cNvCxnSpPr/>
          <p:nvPr/>
        </p:nvCxnSpPr>
        <p:spPr>
          <a:xfrm flipH="1" flipV="1">
            <a:off x="617741" y="1643072"/>
            <a:ext cx="1732" cy="64807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 flipH="1" flipV="1">
            <a:off x="5723810" y="1599156"/>
            <a:ext cx="1732" cy="64807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5" name="Объект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890577"/>
              </p:ext>
            </p:extLst>
          </p:nvPr>
        </p:nvGraphicFramePr>
        <p:xfrm>
          <a:off x="556870" y="1570320"/>
          <a:ext cx="642938" cy="53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69" name="Формула" r:id="rId3" imgW="203040" imgH="203040" progId="Equation.3">
                  <p:embed/>
                </p:oleObj>
              </mc:Choice>
              <mc:Fallback>
                <p:oleObj name="Формула" r:id="rId3" imgW="2030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870" y="1570320"/>
                        <a:ext cx="642938" cy="534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7323611"/>
              </p:ext>
            </p:extLst>
          </p:nvPr>
        </p:nvGraphicFramePr>
        <p:xfrm>
          <a:off x="5646391" y="1454966"/>
          <a:ext cx="642937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70" name="Формула" r:id="rId5" imgW="203040" imgH="203040" progId="Equation.3">
                  <p:embed/>
                </p:oleObj>
              </mc:Choice>
              <mc:Fallback>
                <p:oleObj name="Формула" r:id="rId5" imgW="2030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6391" y="1454966"/>
                        <a:ext cx="642937" cy="534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Равнобедренный треугольник 43"/>
          <p:cNvSpPr/>
          <p:nvPr/>
        </p:nvSpPr>
        <p:spPr>
          <a:xfrm>
            <a:off x="527374" y="2420888"/>
            <a:ext cx="216024" cy="288032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556870" y="2276872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569886" y="2708920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>
            <a:off x="323528" y="2852936"/>
            <a:ext cx="5760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Равнобедренный треугольник 50"/>
          <p:cNvSpPr/>
          <p:nvPr/>
        </p:nvSpPr>
        <p:spPr>
          <a:xfrm>
            <a:off x="5639942" y="2420888"/>
            <a:ext cx="216024" cy="432048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Овал 53"/>
          <p:cNvSpPr/>
          <p:nvPr/>
        </p:nvSpPr>
        <p:spPr>
          <a:xfrm>
            <a:off x="5669438" y="2276872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>
            <a:off x="5451682" y="2852936"/>
            <a:ext cx="5760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>
            <a:stCxn id="45" idx="0"/>
          </p:cNvCxnSpPr>
          <p:nvPr/>
        </p:nvCxnSpPr>
        <p:spPr>
          <a:xfrm>
            <a:off x="628878" y="2276872"/>
            <a:ext cx="508307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>
            <a:stCxn id="45" idx="0"/>
          </p:cNvCxnSpPr>
          <p:nvPr/>
        </p:nvCxnSpPr>
        <p:spPr>
          <a:xfrm flipH="1">
            <a:off x="627146" y="2276872"/>
            <a:ext cx="1732" cy="12241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flipH="1">
            <a:off x="4009790" y="2276872"/>
            <a:ext cx="1732" cy="12241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H="1">
            <a:off x="5737982" y="2348880"/>
            <a:ext cx="1732" cy="12241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flipH="1">
            <a:off x="2355338" y="2276872"/>
            <a:ext cx="1732" cy="12241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>
            <a:off x="627146" y="3284984"/>
            <a:ext cx="1728192" cy="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>
            <a:off x="2355338" y="3284984"/>
            <a:ext cx="1656184" cy="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>
            <a:off x="3996113" y="3284984"/>
            <a:ext cx="1728192" cy="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1320699" y="2924943"/>
            <a:ext cx="320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665671" y="2924944"/>
            <a:ext cx="338554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926361" y="2924943"/>
            <a:ext cx="320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8" name="Прямая со стрелкой 67"/>
          <p:cNvCxnSpPr/>
          <p:nvPr/>
        </p:nvCxnSpPr>
        <p:spPr>
          <a:xfrm>
            <a:off x="483130" y="2276872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>
          <a:xfrm>
            <a:off x="2355338" y="1845648"/>
            <a:ext cx="1734" cy="4320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2399582" y="1722460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1" name="Группа 70"/>
          <p:cNvGrpSpPr/>
          <p:nvPr/>
        </p:nvGrpSpPr>
        <p:grpSpPr>
          <a:xfrm rot="10800000">
            <a:off x="4047728" y="1845649"/>
            <a:ext cx="1676400" cy="432048"/>
            <a:chOff x="3868688" y="3933056"/>
            <a:chExt cx="1676400" cy="432048"/>
          </a:xfrm>
        </p:grpSpPr>
        <p:cxnSp>
          <p:nvCxnSpPr>
            <p:cNvPr id="72" name="Прямая со стрелкой 71"/>
            <p:cNvCxnSpPr/>
            <p:nvPr/>
          </p:nvCxnSpPr>
          <p:spPr>
            <a:xfrm flipV="1">
              <a:off x="38686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Прямая со стрелкой 72"/>
            <p:cNvCxnSpPr/>
            <p:nvPr/>
          </p:nvCxnSpPr>
          <p:spPr>
            <a:xfrm flipV="1">
              <a:off x="40210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Прямая со стрелкой 73"/>
            <p:cNvCxnSpPr/>
            <p:nvPr/>
          </p:nvCxnSpPr>
          <p:spPr>
            <a:xfrm flipV="1">
              <a:off x="41734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Прямая со стрелкой 74"/>
            <p:cNvCxnSpPr/>
            <p:nvPr/>
          </p:nvCxnSpPr>
          <p:spPr>
            <a:xfrm flipV="1">
              <a:off x="43258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Прямая со стрелкой 75"/>
            <p:cNvCxnSpPr/>
            <p:nvPr/>
          </p:nvCxnSpPr>
          <p:spPr>
            <a:xfrm flipV="1">
              <a:off x="44782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Прямая со стрелкой 76"/>
            <p:cNvCxnSpPr/>
            <p:nvPr/>
          </p:nvCxnSpPr>
          <p:spPr>
            <a:xfrm flipV="1">
              <a:off x="46306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Прямая со стрелкой 77"/>
            <p:cNvCxnSpPr/>
            <p:nvPr/>
          </p:nvCxnSpPr>
          <p:spPr>
            <a:xfrm flipV="1">
              <a:off x="47830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Прямая со стрелкой 78"/>
            <p:cNvCxnSpPr/>
            <p:nvPr/>
          </p:nvCxnSpPr>
          <p:spPr>
            <a:xfrm flipV="1">
              <a:off x="49354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Прямая со стрелкой 79"/>
            <p:cNvCxnSpPr/>
            <p:nvPr/>
          </p:nvCxnSpPr>
          <p:spPr>
            <a:xfrm flipV="1">
              <a:off x="50878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Прямая со стрелкой 80"/>
            <p:cNvCxnSpPr/>
            <p:nvPr/>
          </p:nvCxnSpPr>
          <p:spPr>
            <a:xfrm flipV="1">
              <a:off x="52402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Прямая со стрелкой 81"/>
            <p:cNvCxnSpPr/>
            <p:nvPr/>
          </p:nvCxnSpPr>
          <p:spPr>
            <a:xfrm flipV="1">
              <a:off x="53926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Прямая со стрелкой 82"/>
            <p:cNvCxnSpPr/>
            <p:nvPr/>
          </p:nvCxnSpPr>
          <p:spPr>
            <a:xfrm flipV="1">
              <a:off x="55450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Прямая соединительная линия 83"/>
            <p:cNvCxnSpPr/>
            <p:nvPr/>
          </p:nvCxnSpPr>
          <p:spPr>
            <a:xfrm>
              <a:off x="3868688" y="4365104"/>
              <a:ext cx="165618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5" name="TextBox 84"/>
          <p:cNvSpPr txBox="1"/>
          <p:nvPr/>
        </p:nvSpPr>
        <p:spPr>
          <a:xfrm>
            <a:off x="5282405" y="139776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6" name="Прямая со стрелкой 85"/>
          <p:cNvCxnSpPr/>
          <p:nvPr/>
        </p:nvCxnSpPr>
        <p:spPr>
          <a:xfrm flipH="1">
            <a:off x="3491880" y="1656184"/>
            <a:ext cx="51964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 стрелкой 86"/>
          <p:cNvCxnSpPr/>
          <p:nvPr/>
        </p:nvCxnSpPr>
        <p:spPr>
          <a:xfrm>
            <a:off x="4011522" y="2852936"/>
            <a:ext cx="49340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3170414" y="1187698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297021" y="1932464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855966" y="2081483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1" name="Прямая соединительная линия 90"/>
          <p:cNvCxnSpPr/>
          <p:nvPr/>
        </p:nvCxnSpPr>
        <p:spPr>
          <a:xfrm flipH="1" flipV="1">
            <a:off x="4009790" y="1670992"/>
            <a:ext cx="1732" cy="11819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 стрелкой 2"/>
          <p:cNvCxnSpPr/>
          <p:nvPr/>
        </p:nvCxnSpPr>
        <p:spPr>
          <a:xfrm flipV="1">
            <a:off x="4809728" y="1052736"/>
            <a:ext cx="0" cy="1194492"/>
          </a:xfrm>
          <a:prstGeom prst="straightConnector1">
            <a:avLst/>
          </a:prstGeom>
          <a:ln w="28575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4849635" y="87843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904469" y="139859"/>
            <a:ext cx="49580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реакций опор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11110" y="4736603"/>
            <a:ext cx="8676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Выражаем реакцию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2" name="Прямая соединительная линия 91"/>
          <p:cNvCxnSpPr/>
          <p:nvPr/>
        </p:nvCxnSpPr>
        <p:spPr>
          <a:xfrm flipH="1">
            <a:off x="4804135" y="2276872"/>
            <a:ext cx="1732" cy="4355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 стрелкой 92"/>
          <p:cNvCxnSpPr/>
          <p:nvPr/>
        </p:nvCxnSpPr>
        <p:spPr>
          <a:xfrm>
            <a:off x="3995936" y="2636912"/>
            <a:ext cx="813792" cy="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4114131" y="2263882"/>
            <a:ext cx="5774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b/2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4496174"/>
              </p:ext>
            </p:extLst>
          </p:nvPr>
        </p:nvGraphicFramePr>
        <p:xfrm>
          <a:off x="149225" y="5423743"/>
          <a:ext cx="3844925" cy="131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71" name="Equation" r:id="rId7" imgW="1815840" imgH="622080" progId="Equation.DSMT4">
                  <p:embed/>
                </p:oleObj>
              </mc:Choice>
              <mc:Fallback>
                <p:oleObj name="Equation" r:id="rId7" imgW="181584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225" y="5423743"/>
                        <a:ext cx="3844925" cy="1317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2911401"/>
              </p:ext>
            </p:extLst>
          </p:nvPr>
        </p:nvGraphicFramePr>
        <p:xfrm>
          <a:off x="4424363" y="5424488"/>
          <a:ext cx="3970337" cy="128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72" name="Equation" r:id="rId9" imgW="1917360" imgH="622080" progId="Equation.DSMT4">
                  <p:embed/>
                </p:oleObj>
              </mc:Choice>
              <mc:Fallback>
                <p:oleObj name="Equation" r:id="rId9" imgW="191736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4363" y="5424488"/>
                        <a:ext cx="3970337" cy="1289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8973495"/>
              </p:ext>
            </p:extLst>
          </p:nvPr>
        </p:nvGraphicFramePr>
        <p:xfrm>
          <a:off x="1231305" y="3717032"/>
          <a:ext cx="5529262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73" name="Equation" r:id="rId11" imgW="2438280" imgH="393480" progId="Equation.DSMT4">
                  <p:embed/>
                </p:oleObj>
              </mc:Choice>
              <mc:Fallback>
                <p:oleObj name="Equation" r:id="rId11" imgW="2438280" imgH="393480" progId="Equation.DSMT4">
                  <p:embed/>
                  <p:pic>
                    <p:nvPicPr>
                      <p:cNvPr id="0" name="Объект 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1305" y="3717032"/>
                        <a:ext cx="5529262" cy="893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19029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Прямая со стрелкой 51"/>
          <p:cNvCxnSpPr/>
          <p:nvPr/>
        </p:nvCxnSpPr>
        <p:spPr>
          <a:xfrm flipH="1" flipV="1">
            <a:off x="617741" y="1643072"/>
            <a:ext cx="1732" cy="64807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 flipH="1" flipV="1">
            <a:off x="5723810" y="1599156"/>
            <a:ext cx="1732" cy="64807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5" name="Объект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7207446"/>
              </p:ext>
            </p:extLst>
          </p:nvPr>
        </p:nvGraphicFramePr>
        <p:xfrm>
          <a:off x="556870" y="1570320"/>
          <a:ext cx="642938" cy="53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0" name="Формула" r:id="rId3" imgW="203040" imgH="203040" progId="Equation.3">
                  <p:embed/>
                </p:oleObj>
              </mc:Choice>
              <mc:Fallback>
                <p:oleObj name="Формула" r:id="rId3" imgW="2030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870" y="1570320"/>
                        <a:ext cx="642938" cy="534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2363710"/>
              </p:ext>
            </p:extLst>
          </p:nvPr>
        </p:nvGraphicFramePr>
        <p:xfrm>
          <a:off x="5646391" y="1454966"/>
          <a:ext cx="642937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1" name="Формула" r:id="rId5" imgW="203040" imgH="203040" progId="Equation.3">
                  <p:embed/>
                </p:oleObj>
              </mc:Choice>
              <mc:Fallback>
                <p:oleObj name="Формула" r:id="rId5" imgW="2030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6391" y="1454966"/>
                        <a:ext cx="642937" cy="534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Равнобедренный треугольник 43"/>
          <p:cNvSpPr/>
          <p:nvPr/>
        </p:nvSpPr>
        <p:spPr>
          <a:xfrm>
            <a:off x="527374" y="2420888"/>
            <a:ext cx="216024" cy="288032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556870" y="2276872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569886" y="2708920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>
            <a:off x="323528" y="2852936"/>
            <a:ext cx="5760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Равнобедренный треугольник 50"/>
          <p:cNvSpPr/>
          <p:nvPr/>
        </p:nvSpPr>
        <p:spPr>
          <a:xfrm>
            <a:off x="5639942" y="2420888"/>
            <a:ext cx="216024" cy="432048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Овал 53"/>
          <p:cNvSpPr/>
          <p:nvPr/>
        </p:nvSpPr>
        <p:spPr>
          <a:xfrm>
            <a:off x="5669438" y="2276872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>
            <a:off x="5451682" y="2852936"/>
            <a:ext cx="5760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>
            <a:stCxn id="45" idx="0"/>
          </p:cNvCxnSpPr>
          <p:nvPr/>
        </p:nvCxnSpPr>
        <p:spPr>
          <a:xfrm>
            <a:off x="628878" y="2276872"/>
            <a:ext cx="508307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>
            <a:stCxn id="45" idx="0"/>
          </p:cNvCxnSpPr>
          <p:nvPr/>
        </p:nvCxnSpPr>
        <p:spPr>
          <a:xfrm flipH="1">
            <a:off x="627146" y="2276872"/>
            <a:ext cx="1732" cy="12241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flipH="1">
            <a:off x="4009790" y="2276872"/>
            <a:ext cx="1732" cy="12241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H="1">
            <a:off x="5737982" y="2348880"/>
            <a:ext cx="1732" cy="12241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flipH="1">
            <a:off x="2355338" y="2276872"/>
            <a:ext cx="1732" cy="12241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>
            <a:off x="627146" y="3284984"/>
            <a:ext cx="1728192" cy="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>
            <a:off x="2355338" y="3284984"/>
            <a:ext cx="1656184" cy="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>
            <a:off x="3996113" y="3284984"/>
            <a:ext cx="1728192" cy="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1320699" y="2924943"/>
            <a:ext cx="320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665671" y="2924944"/>
            <a:ext cx="338554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926361" y="2924943"/>
            <a:ext cx="320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8" name="Прямая со стрелкой 67"/>
          <p:cNvCxnSpPr/>
          <p:nvPr/>
        </p:nvCxnSpPr>
        <p:spPr>
          <a:xfrm>
            <a:off x="483130" y="2276872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>
          <a:xfrm>
            <a:off x="2355338" y="1845648"/>
            <a:ext cx="1734" cy="4320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2399582" y="1722460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1" name="Группа 70"/>
          <p:cNvGrpSpPr/>
          <p:nvPr/>
        </p:nvGrpSpPr>
        <p:grpSpPr>
          <a:xfrm rot="10800000">
            <a:off x="4047728" y="1845649"/>
            <a:ext cx="1676400" cy="432048"/>
            <a:chOff x="3868688" y="3933056"/>
            <a:chExt cx="1676400" cy="432048"/>
          </a:xfrm>
        </p:grpSpPr>
        <p:cxnSp>
          <p:nvCxnSpPr>
            <p:cNvPr id="72" name="Прямая со стрелкой 71"/>
            <p:cNvCxnSpPr/>
            <p:nvPr/>
          </p:nvCxnSpPr>
          <p:spPr>
            <a:xfrm flipV="1">
              <a:off x="38686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Прямая со стрелкой 72"/>
            <p:cNvCxnSpPr/>
            <p:nvPr/>
          </p:nvCxnSpPr>
          <p:spPr>
            <a:xfrm flipV="1">
              <a:off x="40210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Прямая со стрелкой 73"/>
            <p:cNvCxnSpPr/>
            <p:nvPr/>
          </p:nvCxnSpPr>
          <p:spPr>
            <a:xfrm flipV="1">
              <a:off x="41734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Прямая со стрелкой 74"/>
            <p:cNvCxnSpPr/>
            <p:nvPr/>
          </p:nvCxnSpPr>
          <p:spPr>
            <a:xfrm flipV="1">
              <a:off x="43258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Прямая со стрелкой 75"/>
            <p:cNvCxnSpPr/>
            <p:nvPr/>
          </p:nvCxnSpPr>
          <p:spPr>
            <a:xfrm flipV="1">
              <a:off x="44782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Прямая со стрелкой 76"/>
            <p:cNvCxnSpPr/>
            <p:nvPr/>
          </p:nvCxnSpPr>
          <p:spPr>
            <a:xfrm flipV="1">
              <a:off x="46306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Прямая со стрелкой 77"/>
            <p:cNvCxnSpPr/>
            <p:nvPr/>
          </p:nvCxnSpPr>
          <p:spPr>
            <a:xfrm flipV="1">
              <a:off x="47830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Прямая со стрелкой 78"/>
            <p:cNvCxnSpPr/>
            <p:nvPr/>
          </p:nvCxnSpPr>
          <p:spPr>
            <a:xfrm flipV="1">
              <a:off x="49354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Прямая со стрелкой 79"/>
            <p:cNvCxnSpPr/>
            <p:nvPr/>
          </p:nvCxnSpPr>
          <p:spPr>
            <a:xfrm flipV="1">
              <a:off x="50878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Прямая со стрелкой 80"/>
            <p:cNvCxnSpPr/>
            <p:nvPr/>
          </p:nvCxnSpPr>
          <p:spPr>
            <a:xfrm flipV="1">
              <a:off x="52402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Прямая со стрелкой 81"/>
            <p:cNvCxnSpPr/>
            <p:nvPr/>
          </p:nvCxnSpPr>
          <p:spPr>
            <a:xfrm flipV="1">
              <a:off x="53926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Прямая со стрелкой 82"/>
            <p:cNvCxnSpPr/>
            <p:nvPr/>
          </p:nvCxnSpPr>
          <p:spPr>
            <a:xfrm flipV="1">
              <a:off x="55450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Прямая соединительная линия 83"/>
            <p:cNvCxnSpPr/>
            <p:nvPr/>
          </p:nvCxnSpPr>
          <p:spPr>
            <a:xfrm>
              <a:off x="3868688" y="4365104"/>
              <a:ext cx="165618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5" name="TextBox 84"/>
          <p:cNvSpPr txBox="1"/>
          <p:nvPr/>
        </p:nvSpPr>
        <p:spPr>
          <a:xfrm>
            <a:off x="5282405" y="139776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6" name="Прямая со стрелкой 85"/>
          <p:cNvCxnSpPr/>
          <p:nvPr/>
        </p:nvCxnSpPr>
        <p:spPr>
          <a:xfrm flipH="1">
            <a:off x="3491880" y="1656184"/>
            <a:ext cx="51964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 стрелкой 86"/>
          <p:cNvCxnSpPr/>
          <p:nvPr/>
        </p:nvCxnSpPr>
        <p:spPr>
          <a:xfrm>
            <a:off x="4011522" y="2852936"/>
            <a:ext cx="49340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3170414" y="1187698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297021" y="1932464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855966" y="2081483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1" name="Прямая соединительная линия 90"/>
          <p:cNvCxnSpPr/>
          <p:nvPr/>
        </p:nvCxnSpPr>
        <p:spPr>
          <a:xfrm flipH="1" flipV="1">
            <a:off x="4009790" y="1670992"/>
            <a:ext cx="1732" cy="11819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 стрелкой 2"/>
          <p:cNvCxnSpPr/>
          <p:nvPr/>
        </p:nvCxnSpPr>
        <p:spPr>
          <a:xfrm flipV="1">
            <a:off x="4809728" y="1052736"/>
            <a:ext cx="0" cy="1194492"/>
          </a:xfrm>
          <a:prstGeom prst="straightConnector1">
            <a:avLst/>
          </a:prstGeom>
          <a:ln w="28575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4849635" y="87843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904469" y="139859"/>
            <a:ext cx="49580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реакций опор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11110" y="3861048"/>
            <a:ext cx="8676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Делаем проверку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2" name="Прямая соединительная линия 91"/>
          <p:cNvCxnSpPr/>
          <p:nvPr/>
        </p:nvCxnSpPr>
        <p:spPr>
          <a:xfrm flipH="1">
            <a:off x="4804135" y="2276872"/>
            <a:ext cx="1732" cy="4355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 стрелкой 92"/>
          <p:cNvCxnSpPr/>
          <p:nvPr/>
        </p:nvCxnSpPr>
        <p:spPr>
          <a:xfrm>
            <a:off x="3995936" y="2636912"/>
            <a:ext cx="813792" cy="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4114131" y="2263882"/>
            <a:ext cx="5774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b/2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5076987"/>
              </p:ext>
            </p:extLst>
          </p:nvPr>
        </p:nvGraphicFramePr>
        <p:xfrm>
          <a:off x="406299" y="4653136"/>
          <a:ext cx="9144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2" name="Equation" r:id="rId7" imgW="431640" imgH="431640" progId="Equation.DSMT4">
                  <p:embed/>
                </p:oleObj>
              </mc:Choice>
              <mc:Fallback>
                <p:oleObj name="Equation" r:id="rId7" imgW="43164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299" y="4653136"/>
                        <a:ext cx="9144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3468027"/>
              </p:ext>
            </p:extLst>
          </p:nvPr>
        </p:nvGraphicFramePr>
        <p:xfrm>
          <a:off x="1763688" y="4869160"/>
          <a:ext cx="430212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3" name="Equation" r:id="rId9" imgW="203040" imgH="228600" progId="Equation.DSMT4">
                  <p:embed/>
                </p:oleObj>
              </mc:Choice>
              <mc:Fallback>
                <p:oleObj name="Equation" r:id="rId9" imgW="203040" imgH="228600" progId="Equation.DSMT4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4869160"/>
                        <a:ext cx="430212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1260375"/>
              </p:ext>
            </p:extLst>
          </p:nvPr>
        </p:nvGraphicFramePr>
        <p:xfrm>
          <a:off x="2203947" y="4941168"/>
          <a:ext cx="538162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4" name="Equation" r:id="rId11" imgW="253800" imgH="164880" progId="Equation.DSMT4">
                  <p:embed/>
                </p:oleObj>
              </mc:Choice>
              <mc:Fallback>
                <p:oleObj name="Equation" r:id="rId11" imgW="253800" imgH="164880" progId="Equation.DSMT4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3947" y="4941168"/>
                        <a:ext cx="538162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8791199"/>
              </p:ext>
            </p:extLst>
          </p:nvPr>
        </p:nvGraphicFramePr>
        <p:xfrm>
          <a:off x="2736108" y="4941168"/>
          <a:ext cx="511175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5" name="Equation" r:id="rId13" imgW="241200" imgH="203040" progId="Equation.DSMT4">
                  <p:embed/>
                </p:oleObj>
              </mc:Choice>
              <mc:Fallback>
                <p:oleObj name="Equation" r:id="rId13" imgW="241200" imgH="203040" progId="Equation.DSMT4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6108" y="4941168"/>
                        <a:ext cx="511175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2554258"/>
              </p:ext>
            </p:extLst>
          </p:nvPr>
        </p:nvGraphicFramePr>
        <p:xfrm>
          <a:off x="3338420" y="4869160"/>
          <a:ext cx="617537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6" name="Equation" r:id="rId15" imgW="291960" imgH="228600" progId="Equation.DSMT4">
                  <p:embed/>
                </p:oleObj>
              </mc:Choice>
              <mc:Fallback>
                <p:oleObj name="Equation" r:id="rId15" imgW="291960" imgH="228600" progId="Equation.DSMT4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8420" y="4869160"/>
                        <a:ext cx="617537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6717859"/>
              </p:ext>
            </p:extLst>
          </p:nvPr>
        </p:nvGraphicFramePr>
        <p:xfrm>
          <a:off x="4048125" y="4921250"/>
          <a:ext cx="511175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7" name="Equation" r:id="rId17" imgW="241200" imgH="177480" progId="Equation.DSMT4">
                  <p:embed/>
                </p:oleObj>
              </mc:Choice>
              <mc:Fallback>
                <p:oleObj name="Equation" r:id="rId17" imgW="241200" imgH="177480" progId="Equation.DSMT4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8125" y="4921250"/>
                        <a:ext cx="511175" cy="37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9365505"/>
              </p:ext>
            </p:extLst>
          </p:nvPr>
        </p:nvGraphicFramePr>
        <p:xfrm>
          <a:off x="1895304" y="5517232"/>
          <a:ext cx="2527300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8" name="Equation" r:id="rId19" imgW="1193760" imgH="177480" progId="Equation.DSMT4">
                  <p:embed/>
                </p:oleObj>
              </mc:Choice>
              <mc:Fallback>
                <p:oleObj name="Equation" r:id="rId19" imgW="1193760" imgH="177480" progId="Equation.DSMT4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5304" y="5517232"/>
                        <a:ext cx="2527300" cy="385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" name="TextBox 94"/>
          <p:cNvSpPr txBox="1"/>
          <p:nvPr/>
        </p:nvSpPr>
        <p:spPr>
          <a:xfrm>
            <a:off x="1932549" y="6055816"/>
            <a:ext cx="36884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Реакции найдены верно</a:t>
            </a:r>
          </a:p>
        </p:txBody>
      </p:sp>
    </p:spTree>
    <p:extLst>
      <p:ext uri="{BB962C8B-B14F-4D97-AF65-F5344CB8AC3E}">
        <p14:creationId xmlns:p14="http://schemas.microsoft.com/office/powerpoint/2010/main" val="1923707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/>
      <p:bldP spid="9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>
            <a:off x="527374" y="1529408"/>
            <a:ext cx="216024" cy="288032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556870" y="1385392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69886" y="1817440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23528" y="1961456"/>
            <a:ext cx="5760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Равнобедренный треугольник 9"/>
          <p:cNvSpPr/>
          <p:nvPr/>
        </p:nvSpPr>
        <p:spPr>
          <a:xfrm>
            <a:off x="5639942" y="1529408"/>
            <a:ext cx="216024" cy="432048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5669438" y="1385392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5451682" y="1961456"/>
            <a:ext cx="5760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5" idx="0"/>
          </p:cNvCxnSpPr>
          <p:nvPr/>
        </p:nvCxnSpPr>
        <p:spPr>
          <a:xfrm>
            <a:off x="628878" y="1385392"/>
            <a:ext cx="508307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5" idx="0"/>
          </p:cNvCxnSpPr>
          <p:nvPr/>
        </p:nvCxnSpPr>
        <p:spPr>
          <a:xfrm flipH="1">
            <a:off x="620219" y="1385392"/>
            <a:ext cx="8659" cy="53559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011522" y="1385392"/>
            <a:ext cx="12625" cy="53559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5711950" y="1457400"/>
            <a:ext cx="27764" cy="52839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2355338" y="1385392"/>
            <a:ext cx="1732" cy="53559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627146" y="2393504"/>
            <a:ext cx="1728192" cy="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2355338" y="2393504"/>
            <a:ext cx="1656184" cy="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4011522" y="2393504"/>
            <a:ext cx="1728192" cy="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347226" y="2033464"/>
            <a:ext cx="320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681080" y="203346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952888" y="2033464"/>
            <a:ext cx="320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1" name="Прямая со стрелкой 30"/>
          <p:cNvCxnSpPr/>
          <p:nvPr/>
        </p:nvCxnSpPr>
        <p:spPr>
          <a:xfrm>
            <a:off x="483130" y="1385392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2355338" y="954168"/>
            <a:ext cx="1734" cy="4320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399582" y="830980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7" name="Группа 36"/>
          <p:cNvGrpSpPr/>
          <p:nvPr/>
        </p:nvGrpSpPr>
        <p:grpSpPr>
          <a:xfrm rot="10800000">
            <a:off x="4047728" y="954169"/>
            <a:ext cx="1676400" cy="432048"/>
            <a:chOff x="3868688" y="3933056"/>
            <a:chExt cx="1676400" cy="432048"/>
          </a:xfrm>
        </p:grpSpPr>
        <p:cxnSp>
          <p:nvCxnSpPr>
            <p:cNvPr id="42" name="Прямая со стрелкой 41"/>
            <p:cNvCxnSpPr/>
            <p:nvPr/>
          </p:nvCxnSpPr>
          <p:spPr>
            <a:xfrm flipV="1">
              <a:off x="38686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 стрелкой 42"/>
            <p:cNvCxnSpPr/>
            <p:nvPr/>
          </p:nvCxnSpPr>
          <p:spPr>
            <a:xfrm flipV="1">
              <a:off x="40210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 стрелкой 43"/>
            <p:cNvCxnSpPr/>
            <p:nvPr/>
          </p:nvCxnSpPr>
          <p:spPr>
            <a:xfrm flipV="1">
              <a:off x="41734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 стрелкой 44"/>
            <p:cNvCxnSpPr/>
            <p:nvPr/>
          </p:nvCxnSpPr>
          <p:spPr>
            <a:xfrm flipV="1">
              <a:off x="43258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 стрелкой 45"/>
            <p:cNvCxnSpPr/>
            <p:nvPr/>
          </p:nvCxnSpPr>
          <p:spPr>
            <a:xfrm flipV="1">
              <a:off x="44782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 стрелкой 46"/>
            <p:cNvCxnSpPr/>
            <p:nvPr/>
          </p:nvCxnSpPr>
          <p:spPr>
            <a:xfrm flipV="1">
              <a:off x="46306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 стрелкой 47"/>
            <p:cNvCxnSpPr/>
            <p:nvPr/>
          </p:nvCxnSpPr>
          <p:spPr>
            <a:xfrm flipV="1">
              <a:off x="47830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 стрелкой 48"/>
            <p:cNvCxnSpPr/>
            <p:nvPr/>
          </p:nvCxnSpPr>
          <p:spPr>
            <a:xfrm flipV="1">
              <a:off x="49354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 стрелкой 49"/>
            <p:cNvCxnSpPr/>
            <p:nvPr/>
          </p:nvCxnSpPr>
          <p:spPr>
            <a:xfrm flipV="1">
              <a:off x="50878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 стрелкой 50"/>
            <p:cNvCxnSpPr/>
            <p:nvPr/>
          </p:nvCxnSpPr>
          <p:spPr>
            <a:xfrm flipV="1">
              <a:off x="52402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 стрелкой 51"/>
            <p:cNvCxnSpPr/>
            <p:nvPr/>
          </p:nvCxnSpPr>
          <p:spPr>
            <a:xfrm flipV="1">
              <a:off x="53926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 стрелкой 52"/>
            <p:cNvCxnSpPr/>
            <p:nvPr/>
          </p:nvCxnSpPr>
          <p:spPr>
            <a:xfrm flipV="1">
              <a:off x="55450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>
              <a:off x="3868688" y="4365104"/>
              <a:ext cx="165618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TextBox 55"/>
          <p:cNvSpPr txBox="1"/>
          <p:nvPr/>
        </p:nvSpPr>
        <p:spPr>
          <a:xfrm>
            <a:off x="5282405" y="50628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4" name="Прямая со стрелкой 63"/>
          <p:cNvCxnSpPr/>
          <p:nvPr/>
        </p:nvCxnSpPr>
        <p:spPr>
          <a:xfrm flipH="1">
            <a:off x="3491880" y="764704"/>
            <a:ext cx="51964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>
            <a:off x="4011522" y="1961456"/>
            <a:ext cx="49340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3170414" y="296218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97021" y="1040984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855966" y="1190003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H="1" flipV="1">
            <a:off x="4009790" y="779512"/>
            <a:ext cx="1732" cy="11819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Овал 39"/>
          <p:cNvSpPr/>
          <p:nvPr/>
        </p:nvSpPr>
        <p:spPr>
          <a:xfrm>
            <a:off x="207723" y="515082"/>
            <a:ext cx="807674" cy="1800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4" name="Прямая со стрелкой 53"/>
          <p:cNvCxnSpPr/>
          <p:nvPr/>
        </p:nvCxnSpPr>
        <p:spPr>
          <a:xfrm flipH="1" flipV="1">
            <a:off x="216497" y="1268760"/>
            <a:ext cx="1732" cy="14401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383777" y="53417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Овал 69"/>
          <p:cNvSpPr/>
          <p:nvPr/>
        </p:nvSpPr>
        <p:spPr>
          <a:xfrm>
            <a:off x="1964126" y="506289"/>
            <a:ext cx="807674" cy="1800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1" name="Прямая со стрелкой 70"/>
          <p:cNvCxnSpPr>
            <a:stCxn id="70" idx="2"/>
          </p:cNvCxnSpPr>
          <p:nvPr/>
        </p:nvCxnSpPr>
        <p:spPr>
          <a:xfrm flipV="1">
            <a:off x="1964126" y="1196752"/>
            <a:ext cx="13854" cy="20963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2140180" y="44624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Овал 72"/>
          <p:cNvSpPr/>
          <p:nvPr/>
        </p:nvSpPr>
        <p:spPr>
          <a:xfrm>
            <a:off x="3620310" y="434281"/>
            <a:ext cx="807674" cy="1800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4" name="Прямая со стрелкой 73"/>
          <p:cNvCxnSpPr/>
          <p:nvPr/>
        </p:nvCxnSpPr>
        <p:spPr>
          <a:xfrm flipH="1">
            <a:off x="3618578" y="1134189"/>
            <a:ext cx="17318" cy="13457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3796364" y="-27384"/>
            <a:ext cx="510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2T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Полилиния 56"/>
          <p:cNvSpPr/>
          <p:nvPr/>
        </p:nvSpPr>
        <p:spPr>
          <a:xfrm>
            <a:off x="1580388" y="539496"/>
            <a:ext cx="62654" cy="1682496"/>
          </a:xfrm>
          <a:custGeom>
            <a:avLst/>
            <a:gdLst>
              <a:gd name="connsiteX0" fmla="*/ 10668 w 166116"/>
              <a:gd name="connsiteY0" fmla="*/ 0 h 1682496"/>
              <a:gd name="connsiteX1" fmla="*/ 166116 w 166116"/>
              <a:gd name="connsiteY1" fmla="*/ 777240 h 1682496"/>
              <a:gd name="connsiteX2" fmla="*/ 10668 w 166116"/>
              <a:gd name="connsiteY2" fmla="*/ 1143000 h 1682496"/>
              <a:gd name="connsiteX3" fmla="*/ 102108 w 166116"/>
              <a:gd name="connsiteY3" fmla="*/ 1682496 h 1682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6116" h="1682496">
                <a:moveTo>
                  <a:pt x="10668" y="0"/>
                </a:moveTo>
                <a:cubicBezTo>
                  <a:pt x="88392" y="293370"/>
                  <a:pt x="166116" y="586740"/>
                  <a:pt x="166116" y="777240"/>
                </a:cubicBezTo>
                <a:cubicBezTo>
                  <a:pt x="166116" y="967740"/>
                  <a:pt x="21336" y="992124"/>
                  <a:pt x="10668" y="1143000"/>
                </a:cubicBezTo>
                <a:cubicBezTo>
                  <a:pt x="0" y="1293876"/>
                  <a:pt x="30480" y="1644396"/>
                  <a:pt x="102108" y="1682496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8" name="TextBox 57"/>
          <p:cNvSpPr txBox="1"/>
          <p:nvPr/>
        </p:nvSpPr>
        <p:spPr>
          <a:xfrm>
            <a:off x="1571604" y="357166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</a:t>
            </a:r>
            <a:endParaRPr lang="ru-RU" dirty="0"/>
          </a:p>
        </p:txBody>
      </p:sp>
      <p:sp>
        <p:nvSpPr>
          <p:cNvPr id="59" name="TextBox 58"/>
          <p:cNvSpPr txBox="1"/>
          <p:nvPr/>
        </p:nvSpPr>
        <p:spPr>
          <a:xfrm>
            <a:off x="1571604" y="2000240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</a:t>
            </a:r>
            <a:endParaRPr lang="ru-RU" dirty="0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628878" y="2033464"/>
            <a:ext cx="942726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1067728" y="1538575"/>
            <a:ext cx="423514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2" name="Объект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044491"/>
              </p:ext>
            </p:extLst>
          </p:nvPr>
        </p:nvGraphicFramePr>
        <p:xfrm>
          <a:off x="6806046" y="665367"/>
          <a:ext cx="131762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44" name="Equation" r:id="rId3" imgW="622080" imgH="228600" progId="Equation.DSMT4">
                  <p:embed/>
                </p:oleObj>
              </mc:Choice>
              <mc:Fallback>
                <p:oleObj name="Equation" r:id="rId3" imgW="622080" imgH="228600" progId="Equation.DSMT4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6046" y="665367"/>
                        <a:ext cx="1317625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" name="TextBox 76"/>
          <p:cNvSpPr txBox="1"/>
          <p:nvPr/>
        </p:nvSpPr>
        <p:spPr>
          <a:xfrm>
            <a:off x="6588224" y="82765"/>
            <a:ext cx="2096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Сечение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I-I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8" name="Прямая со стрелкой 77"/>
          <p:cNvCxnSpPr/>
          <p:nvPr/>
        </p:nvCxnSpPr>
        <p:spPr>
          <a:xfrm flipH="1" flipV="1">
            <a:off x="617741" y="692696"/>
            <a:ext cx="1732" cy="64807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/>
          <p:nvPr/>
        </p:nvCxnSpPr>
        <p:spPr>
          <a:xfrm flipH="1" flipV="1">
            <a:off x="5723810" y="692696"/>
            <a:ext cx="1732" cy="64807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0" name="Объект 7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8731326"/>
              </p:ext>
            </p:extLst>
          </p:nvPr>
        </p:nvGraphicFramePr>
        <p:xfrm>
          <a:off x="45166" y="637965"/>
          <a:ext cx="642938" cy="53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45" name="Формула" r:id="rId5" imgW="203040" imgH="203040" progId="Equation.3">
                  <p:embed/>
                </p:oleObj>
              </mc:Choice>
              <mc:Fallback>
                <p:oleObj name="Формула" r:id="rId5" imgW="2030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66" y="637965"/>
                        <a:ext cx="642938" cy="534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7016403"/>
              </p:ext>
            </p:extLst>
          </p:nvPr>
        </p:nvGraphicFramePr>
        <p:xfrm>
          <a:off x="5786173" y="598579"/>
          <a:ext cx="642937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46" name="Формула" r:id="rId7" imgW="203040" imgH="203040" progId="Equation.3">
                  <p:embed/>
                </p:oleObj>
              </mc:Choice>
              <mc:Fallback>
                <p:oleObj name="Формула" r:id="rId7" imgW="2030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6173" y="598579"/>
                        <a:ext cx="642937" cy="534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2" name="Прямая со стрелкой 81"/>
          <p:cNvCxnSpPr/>
          <p:nvPr/>
        </p:nvCxnSpPr>
        <p:spPr>
          <a:xfrm>
            <a:off x="483130" y="2276872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" name="Объект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7734684"/>
              </p:ext>
            </p:extLst>
          </p:nvPr>
        </p:nvGraphicFramePr>
        <p:xfrm>
          <a:off x="6375834" y="1972420"/>
          <a:ext cx="217805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47" name="Equation" r:id="rId9" imgW="1028520" imgH="228600" progId="Equation.DSMT4">
                  <p:embed/>
                </p:oleObj>
              </mc:Choice>
              <mc:Fallback>
                <p:oleObj name="Equation" r:id="rId9" imgW="1028520" imgH="228600" progId="Equation.DSMT4">
                  <p:embed/>
                  <p:pic>
                    <p:nvPicPr>
                      <p:cNvPr id="0" name="Объект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5834" y="1972420"/>
                        <a:ext cx="2178050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3" name="Прямая соединительная линия 82"/>
          <p:cNvCxnSpPr/>
          <p:nvPr/>
        </p:nvCxnSpPr>
        <p:spPr>
          <a:xfrm>
            <a:off x="633068" y="3208407"/>
            <a:ext cx="510664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-39991" y="2852936"/>
            <a:ext cx="61908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кН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323528" y="2946797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5831387" y="2966925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flipV="1">
            <a:off x="611560" y="2636912"/>
            <a:ext cx="0" cy="57149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 flipV="1">
            <a:off x="2339752" y="2636912"/>
            <a:ext cx="0" cy="57149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611560" y="2636912"/>
            <a:ext cx="174377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flipV="1">
            <a:off x="743398" y="2636912"/>
            <a:ext cx="0" cy="571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 flipV="1">
            <a:off x="971600" y="2636912"/>
            <a:ext cx="0" cy="571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 flipV="1">
            <a:off x="1187624" y="2636912"/>
            <a:ext cx="0" cy="571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 flipV="1">
            <a:off x="1403648" y="2636912"/>
            <a:ext cx="0" cy="571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 flipV="1">
            <a:off x="1619672" y="2636912"/>
            <a:ext cx="0" cy="571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 flipV="1">
            <a:off x="1835696" y="2636912"/>
            <a:ext cx="0" cy="571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flipV="1">
            <a:off x="2051720" y="2636912"/>
            <a:ext cx="0" cy="571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 flipV="1">
            <a:off x="2267744" y="2636912"/>
            <a:ext cx="0" cy="571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138837" y="2348880"/>
            <a:ext cx="5304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11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6" name="Объект 9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9363000"/>
              </p:ext>
            </p:extLst>
          </p:nvPr>
        </p:nvGraphicFramePr>
        <p:xfrm>
          <a:off x="6685396" y="3200454"/>
          <a:ext cx="155892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48" name="Equation" r:id="rId11" imgW="736560" imgH="228600" progId="Equation.DSMT4">
                  <p:embed/>
                </p:oleObj>
              </mc:Choice>
              <mc:Fallback>
                <p:oleObj name="Equation" r:id="rId11" imgW="736560" imgH="228600" progId="Equation.DSMT4">
                  <p:embed/>
                  <p:pic>
                    <p:nvPicPr>
                      <p:cNvPr id="0" name="Объект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5396" y="3200454"/>
                        <a:ext cx="1558925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" name="Объект 9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1825076"/>
              </p:ext>
            </p:extLst>
          </p:nvPr>
        </p:nvGraphicFramePr>
        <p:xfrm>
          <a:off x="6552889" y="3770268"/>
          <a:ext cx="201612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49" name="Equation" r:id="rId13" imgW="952200" imgH="228600" progId="Equation.DSMT4">
                  <p:embed/>
                </p:oleObj>
              </mc:Choice>
              <mc:Fallback>
                <p:oleObj name="Equation" r:id="rId13" imgW="952200" imgH="228600" progId="Equation.DSMT4">
                  <p:embed/>
                  <p:pic>
                    <p:nvPicPr>
                      <p:cNvPr id="0" name="Объект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2889" y="3770268"/>
                        <a:ext cx="2016125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" name="Объект 9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7640226"/>
              </p:ext>
            </p:extLst>
          </p:nvPr>
        </p:nvGraphicFramePr>
        <p:xfrm>
          <a:off x="6504006" y="4336441"/>
          <a:ext cx="214947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50" name="Equation" r:id="rId15" imgW="1015920" imgH="228600" progId="Equation.DSMT4">
                  <p:embed/>
                </p:oleObj>
              </mc:Choice>
              <mc:Fallback>
                <p:oleObj name="Equation" r:id="rId15" imgW="1015920" imgH="228600" progId="Equation.DSMT4">
                  <p:embed/>
                  <p:pic>
                    <p:nvPicPr>
                      <p:cNvPr id="0" name="Объект 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4006" y="4336441"/>
                        <a:ext cx="2149475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" name="Объект 9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8076204"/>
              </p:ext>
            </p:extLst>
          </p:nvPr>
        </p:nvGraphicFramePr>
        <p:xfrm>
          <a:off x="6247184" y="5051580"/>
          <a:ext cx="2659063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51" name="Equation" r:id="rId17" imgW="1257120" imgH="203040" progId="Equation.DSMT4">
                  <p:embed/>
                </p:oleObj>
              </mc:Choice>
              <mc:Fallback>
                <p:oleObj name="Equation" r:id="rId17" imgW="1257120" imgH="203040" progId="Equation.DSMT4">
                  <p:embed/>
                  <p:pic>
                    <p:nvPicPr>
                      <p:cNvPr id="0" name="Объект 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7184" y="5051580"/>
                        <a:ext cx="2659063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0" name="Прямая соединительная линия 99"/>
          <p:cNvCxnSpPr/>
          <p:nvPr/>
        </p:nvCxnSpPr>
        <p:spPr>
          <a:xfrm>
            <a:off x="636547" y="4846588"/>
            <a:ext cx="510664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-104577" y="4389662"/>
            <a:ext cx="84189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800" i="1" baseline="-250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кН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м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834866" y="460510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cxnSp>
        <p:nvCxnSpPr>
          <p:cNvPr id="105" name="Прямая соединительная линия 104"/>
          <p:cNvCxnSpPr/>
          <p:nvPr/>
        </p:nvCxnSpPr>
        <p:spPr>
          <a:xfrm flipV="1">
            <a:off x="2343231" y="4099384"/>
            <a:ext cx="0" cy="74720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 flipV="1">
            <a:off x="628878" y="4099384"/>
            <a:ext cx="1728194" cy="7673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 flipV="1">
            <a:off x="975079" y="4725847"/>
            <a:ext cx="0" cy="1207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 flipV="1">
            <a:off x="1191103" y="4605106"/>
            <a:ext cx="0" cy="2414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/>
          <p:nvPr/>
        </p:nvCxnSpPr>
        <p:spPr>
          <a:xfrm flipV="1">
            <a:off x="1407127" y="4483050"/>
            <a:ext cx="0" cy="3635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 flipH="1" flipV="1">
            <a:off x="1619672" y="4389662"/>
            <a:ext cx="3479" cy="4569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единительная линия 111"/>
          <p:cNvCxnSpPr/>
          <p:nvPr/>
        </p:nvCxnSpPr>
        <p:spPr>
          <a:xfrm flipH="1" flipV="1">
            <a:off x="1835696" y="4275093"/>
            <a:ext cx="3479" cy="5714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/>
          <p:nvPr/>
        </p:nvCxnSpPr>
        <p:spPr>
          <a:xfrm flipV="1">
            <a:off x="2055199" y="4275093"/>
            <a:ext cx="0" cy="5714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единительная линия 113"/>
          <p:cNvCxnSpPr/>
          <p:nvPr/>
        </p:nvCxnSpPr>
        <p:spPr>
          <a:xfrm flipH="1" flipV="1">
            <a:off x="2267744" y="4099384"/>
            <a:ext cx="3479" cy="7472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1458180" y="3591419"/>
            <a:ext cx="8130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6,5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1" name="Объект 1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0736092"/>
              </p:ext>
            </p:extLst>
          </p:nvPr>
        </p:nvGraphicFramePr>
        <p:xfrm>
          <a:off x="6372200" y="6165304"/>
          <a:ext cx="2176462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52" name="Equation" r:id="rId19" imgW="1028520" imgH="228600" progId="Equation.DSMT4">
                  <p:embed/>
                </p:oleObj>
              </mc:Choice>
              <mc:Fallback>
                <p:oleObj name="Equation" r:id="rId19" imgW="1028520" imgH="228600" progId="Equation.DSMT4">
                  <p:embed/>
                  <p:pic>
                    <p:nvPicPr>
                      <p:cNvPr id="0" name="Объект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00" y="6165304"/>
                        <a:ext cx="2176462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2" name="TextBox 131"/>
          <p:cNvSpPr txBox="1"/>
          <p:nvPr/>
        </p:nvSpPr>
        <p:spPr>
          <a:xfrm>
            <a:off x="6060703" y="5543004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Крутящий момент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6013488" y="2662720"/>
            <a:ext cx="3130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Изгибающий момент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6247184" y="1441848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Срезающая сила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5" name="Прямая соединительная линия 134"/>
          <p:cNvCxnSpPr/>
          <p:nvPr/>
        </p:nvCxnSpPr>
        <p:spPr>
          <a:xfrm>
            <a:off x="636547" y="6574780"/>
            <a:ext cx="510664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135"/>
          <p:cNvSpPr txBox="1"/>
          <p:nvPr/>
        </p:nvSpPr>
        <p:spPr>
          <a:xfrm>
            <a:off x="-36512" y="5949280"/>
            <a:ext cx="84189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800" i="1" baseline="-25000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кНм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8" name="Прямая соединительная линия 137"/>
          <p:cNvCxnSpPr/>
          <p:nvPr/>
        </p:nvCxnSpPr>
        <p:spPr>
          <a:xfrm flipV="1">
            <a:off x="615039" y="6003285"/>
            <a:ext cx="0" cy="57149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Прямая соединительная линия 138"/>
          <p:cNvCxnSpPr/>
          <p:nvPr/>
        </p:nvCxnSpPr>
        <p:spPr>
          <a:xfrm flipV="1">
            <a:off x="2343231" y="6003285"/>
            <a:ext cx="0" cy="57149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Прямая соединительная линия 139"/>
          <p:cNvCxnSpPr/>
          <p:nvPr/>
        </p:nvCxnSpPr>
        <p:spPr>
          <a:xfrm>
            <a:off x="615039" y="6003285"/>
            <a:ext cx="174377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Прямая соединительная линия 140"/>
          <p:cNvCxnSpPr/>
          <p:nvPr/>
        </p:nvCxnSpPr>
        <p:spPr>
          <a:xfrm flipV="1">
            <a:off x="746877" y="6003285"/>
            <a:ext cx="0" cy="571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Прямая соединительная линия 141"/>
          <p:cNvCxnSpPr/>
          <p:nvPr/>
        </p:nvCxnSpPr>
        <p:spPr>
          <a:xfrm flipV="1">
            <a:off x="975079" y="6003285"/>
            <a:ext cx="0" cy="571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Прямая соединительная линия 142"/>
          <p:cNvCxnSpPr/>
          <p:nvPr/>
        </p:nvCxnSpPr>
        <p:spPr>
          <a:xfrm flipV="1">
            <a:off x="1191103" y="6003285"/>
            <a:ext cx="0" cy="571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Прямая соединительная линия 143"/>
          <p:cNvCxnSpPr/>
          <p:nvPr/>
        </p:nvCxnSpPr>
        <p:spPr>
          <a:xfrm flipV="1">
            <a:off x="1407127" y="6003285"/>
            <a:ext cx="0" cy="571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Прямая соединительная линия 144"/>
          <p:cNvCxnSpPr/>
          <p:nvPr/>
        </p:nvCxnSpPr>
        <p:spPr>
          <a:xfrm flipV="1">
            <a:off x="1623151" y="6003285"/>
            <a:ext cx="0" cy="571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Прямая соединительная линия 145"/>
          <p:cNvCxnSpPr/>
          <p:nvPr/>
        </p:nvCxnSpPr>
        <p:spPr>
          <a:xfrm flipV="1">
            <a:off x="1839175" y="6003285"/>
            <a:ext cx="0" cy="571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Прямая соединительная линия 146"/>
          <p:cNvCxnSpPr/>
          <p:nvPr/>
        </p:nvCxnSpPr>
        <p:spPr>
          <a:xfrm flipV="1">
            <a:off x="2055199" y="6003285"/>
            <a:ext cx="0" cy="571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Прямая соединительная линия 147"/>
          <p:cNvCxnSpPr/>
          <p:nvPr/>
        </p:nvCxnSpPr>
        <p:spPr>
          <a:xfrm flipV="1">
            <a:off x="2271223" y="6003285"/>
            <a:ext cx="0" cy="571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TextBox 148"/>
          <p:cNvSpPr txBox="1"/>
          <p:nvPr/>
        </p:nvSpPr>
        <p:spPr>
          <a:xfrm>
            <a:off x="1112640" y="5481449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47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5724128" y="629015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491735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8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3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8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9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0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6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7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3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4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0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1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8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4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5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9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0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4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5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2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6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7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1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2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6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7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8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1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2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6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7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1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2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3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6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7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1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2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6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7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8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9" fill="hold">
                      <p:stCondLst>
                        <p:cond delay="indefinite"/>
                      </p:stCondLst>
                      <p:childTnLst>
                        <p:par>
                          <p:cTn id="380" fill="hold">
                            <p:stCondLst>
                              <p:cond delay="0"/>
                            </p:stCondLst>
                            <p:childTnLst>
                              <p:par>
                                <p:cTn id="3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3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4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6" fill="hold">
                      <p:stCondLst>
                        <p:cond delay="indefinite"/>
                      </p:stCondLst>
                      <p:childTnLst>
                        <p:par>
                          <p:cTn id="387" fill="hold">
                            <p:stCondLst>
                              <p:cond delay="0"/>
                            </p:stCondLst>
                            <p:childTnLst>
                              <p:par>
                                <p:cTn id="38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0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1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" fill="hold">
                      <p:stCondLst>
                        <p:cond delay="indefinite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8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9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2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3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7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8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0" fill="hold">
                      <p:stCondLst>
                        <p:cond delay="indefinite"/>
                      </p:stCondLst>
                      <p:childTnLst>
                        <p:par>
                          <p:cTn id="411" fill="hold">
                            <p:stCondLst>
                              <p:cond delay="0"/>
                            </p:stCondLst>
                            <p:childTnLst>
                              <p:par>
                                <p:cTn id="4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4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5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9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0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4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5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6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9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0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1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4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5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6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9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0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1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4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5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9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0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4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5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6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9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0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1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4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5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6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9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0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1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1" grpId="0" animBg="1"/>
      <p:bldP spid="26" grpId="0"/>
      <p:bldP spid="27" grpId="0"/>
      <p:bldP spid="28" grpId="0"/>
      <p:bldP spid="38" grpId="0"/>
      <p:bldP spid="56" grpId="0"/>
      <p:bldP spid="66" grpId="0"/>
      <p:bldP spid="68" grpId="0"/>
      <p:bldP spid="69" grpId="0"/>
      <p:bldP spid="40" grpId="0" animBg="1"/>
      <p:bldP spid="67" grpId="0"/>
      <p:bldP spid="70" grpId="0" animBg="1"/>
      <p:bldP spid="72" grpId="0"/>
      <p:bldP spid="73" grpId="0" animBg="1"/>
      <p:bldP spid="75" grpId="0"/>
      <p:bldP spid="57" grpId="0" animBg="1"/>
      <p:bldP spid="58" grpId="0"/>
      <p:bldP spid="59" grpId="0"/>
      <p:bldP spid="60" grpId="0"/>
      <p:bldP spid="77" grpId="0"/>
      <p:bldP spid="84" grpId="0"/>
      <p:bldP spid="85" grpId="0"/>
      <p:bldP spid="86" grpId="0"/>
      <p:bldP spid="95" grpId="0"/>
      <p:bldP spid="101" grpId="0"/>
      <p:bldP spid="103" grpId="0"/>
      <p:bldP spid="115" grpId="0"/>
      <p:bldP spid="132" grpId="0"/>
      <p:bldP spid="133" grpId="0"/>
      <p:bldP spid="134" grpId="0"/>
      <p:bldP spid="136" grpId="0"/>
      <p:bldP spid="149" grpId="0"/>
      <p:bldP spid="15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>
            <a:off x="527374" y="1529408"/>
            <a:ext cx="216024" cy="288032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556870" y="1385392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69886" y="1817440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23528" y="1961456"/>
            <a:ext cx="5760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Равнобедренный треугольник 9"/>
          <p:cNvSpPr/>
          <p:nvPr/>
        </p:nvSpPr>
        <p:spPr>
          <a:xfrm>
            <a:off x="5639942" y="1529408"/>
            <a:ext cx="216024" cy="432048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5669438" y="1385392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5451682" y="1961456"/>
            <a:ext cx="5760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5" idx="0"/>
          </p:cNvCxnSpPr>
          <p:nvPr/>
        </p:nvCxnSpPr>
        <p:spPr>
          <a:xfrm>
            <a:off x="628878" y="1385392"/>
            <a:ext cx="508307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5" idx="0"/>
          </p:cNvCxnSpPr>
          <p:nvPr/>
        </p:nvCxnSpPr>
        <p:spPr>
          <a:xfrm flipH="1">
            <a:off x="620219" y="1385392"/>
            <a:ext cx="8659" cy="53559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011522" y="1385392"/>
            <a:ext cx="12625" cy="53559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5711950" y="1457400"/>
            <a:ext cx="27764" cy="52839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2355338" y="1385392"/>
            <a:ext cx="1732" cy="53559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627146" y="2393504"/>
            <a:ext cx="1728192" cy="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2355338" y="2393504"/>
            <a:ext cx="1656184" cy="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4011522" y="2393504"/>
            <a:ext cx="1728192" cy="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347226" y="2033464"/>
            <a:ext cx="320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681080" y="203346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952888" y="2033464"/>
            <a:ext cx="320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1" name="Прямая со стрелкой 30"/>
          <p:cNvCxnSpPr/>
          <p:nvPr/>
        </p:nvCxnSpPr>
        <p:spPr>
          <a:xfrm>
            <a:off x="483130" y="1385392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2355338" y="954168"/>
            <a:ext cx="1734" cy="4320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399582" y="830980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7" name="Группа 36"/>
          <p:cNvGrpSpPr/>
          <p:nvPr/>
        </p:nvGrpSpPr>
        <p:grpSpPr>
          <a:xfrm rot="10800000">
            <a:off x="4047728" y="954169"/>
            <a:ext cx="1676400" cy="432048"/>
            <a:chOff x="3868688" y="3933056"/>
            <a:chExt cx="1676400" cy="432048"/>
          </a:xfrm>
        </p:grpSpPr>
        <p:cxnSp>
          <p:nvCxnSpPr>
            <p:cNvPr id="42" name="Прямая со стрелкой 41"/>
            <p:cNvCxnSpPr/>
            <p:nvPr/>
          </p:nvCxnSpPr>
          <p:spPr>
            <a:xfrm flipV="1">
              <a:off x="38686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 стрелкой 42"/>
            <p:cNvCxnSpPr/>
            <p:nvPr/>
          </p:nvCxnSpPr>
          <p:spPr>
            <a:xfrm flipV="1">
              <a:off x="40210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 стрелкой 43"/>
            <p:cNvCxnSpPr/>
            <p:nvPr/>
          </p:nvCxnSpPr>
          <p:spPr>
            <a:xfrm flipV="1">
              <a:off x="41734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 стрелкой 44"/>
            <p:cNvCxnSpPr/>
            <p:nvPr/>
          </p:nvCxnSpPr>
          <p:spPr>
            <a:xfrm flipV="1">
              <a:off x="43258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 стрелкой 45"/>
            <p:cNvCxnSpPr/>
            <p:nvPr/>
          </p:nvCxnSpPr>
          <p:spPr>
            <a:xfrm flipV="1">
              <a:off x="44782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 стрелкой 46"/>
            <p:cNvCxnSpPr/>
            <p:nvPr/>
          </p:nvCxnSpPr>
          <p:spPr>
            <a:xfrm flipV="1">
              <a:off x="46306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 стрелкой 47"/>
            <p:cNvCxnSpPr/>
            <p:nvPr/>
          </p:nvCxnSpPr>
          <p:spPr>
            <a:xfrm flipV="1">
              <a:off x="47830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 стрелкой 48"/>
            <p:cNvCxnSpPr/>
            <p:nvPr/>
          </p:nvCxnSpPr>
          <p:spPr>
            <a:xfrm flipV="1">
              <a:off x="49354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 стрелкой 49"/>
            <p:cNvCxnSpPr/>
            <p:nvPr/>
          </p:nvCxnSpPr>
          <p:spPr>
            <a:xfrm flipV="1">
              <a:off x="50878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 стрелкой 50"/>
            <p:cNvCxnSpPr/>
            <p:nvPr/>
          </p:nvCxnSpPr>
          <p:spPr>
            <a:xfrm flipV="1">
              <a:off x="52402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 стрелкой 51"/>
            <p:cNvCxnSpPr/>
            <p:nvPr/>
          </p:nvCxnSpPr>
          <p:spPr>
            <a:xfrm flipV="1">
              <a:off x="53926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 стрелкой 52"/>
            <p:cNvCxnSpPr/>
            <p:nvPr/>
          </p:nvCxnSpPr>
          <p:spPr>
            <a:xfrm flipV="1">
              <a:off x="55450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>
              <a:off x="3868688" y="4365104"/>
              <a:ext cx="165618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TextBox 55"/>
          <p:cNvSpPr txBox="1"/>
          <p:nvPr/>
        </p:nvSpPr>
        <p:spPr>
          <a:xfrm>
            <a:off x="5282405" y="50628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4" name="Прямая со стрелкой 63"/>
          <p:cNvCxnSpPr/>
          <p:nvPr/>
        </p:nvCxnSpPr>
        <p:spPr>
          <a:xfrm flipH="1">
            <a:off x="3491880" y="764704"/>
            <a:ext cx="51964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>
            <a:off x="4011522" y="1961456"/>
            <a:ext cx="49340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3338766" y="296218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97021" y="1040984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855966" y="1190003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H="1" flipV="1">
            <a:off x="4009790" y="779512"/>
            <a:ext cx="1732" cy="11819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Овал 39"/>
          <p:cNvSpPr/>
          <p:nvPr/>
        </p:nvSpPr>
        <p:spPr>
          <a:xfrm>
            <a:off x="207723" y="515082"/>
            <a:ext cx="807674" cy="1800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4" name="Прямая со стрелкой 53"/>
          <p:cNvCxnSpPr/>
          <p:nvPr/>
        </p:nvCxnSpPr>
        <p:spPr>
          <a:xfrm flipH="1" flipV="1">
            <a:off x="216497" y="1268760"/>
            <a:ext cx="1732" cy="14401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383777" y="53417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Овал 69"/>
          <p:cNvSpPr/>
          <p:nvPr/>
        </p:nvSpPr>
        <p:spPr>
          <a:xfrm>
            <a:off x="1964126" y="506289"/>
            <a:ext cx="807674" cy="1800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1" name="Прямая со стрелкой 70"/>
          <p:cNvCxnSpPr>
            <a:stCxn id="70" idx="2"/>
          </p:cNvCxnSpPr>
          <p:nvPr/>
        </p:nvCxnSpPr>
        <p:spPr>
          <a:xfrm flipV="1">
            <a:off x="1964126" y="1196752"/>
            <a:ext cx="13854" cy="20963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2140180" y="44624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Овал 72"/>
          <p:cNvSpPr/>
          <p:nvPr/>
        </p:nvSpPr>
        <p:spPr>
          <a:xfrm>
            <a:off x="3620310" y="434281"/>
            <a:ext cx="807674" cy="1800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4" name="Прямая со стрелкой 73"/>
          <p:cNvCxnSpPr/>
          <p:nvPr/>
        </p:nvCxnSpPr>
        <p:spPr>
          <a:xfrm flipH="1">
            <a:off x="3618578" y="1134189"/>
            <a:ext cx="17318" cy="13457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3796364" y="-27384"/>
            <a:ext cx="510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2T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Полилиния 56"/>
          <p:cNvSpPr/>
          <p:nvPr/>
        </p:nvSpPr>
        <p:spPr>
          <a:xfrm>
            <a:off x="3075238" y="514986"/>
            <a:ext cx="62654" cy="1682496"/>
          </a:xfrm>
          <a:custGeom>
            <a:avLst/>
            <a:gdLst>
              <a:gd name="connsiteX0" fmla="*/ 10668 w 166116"/>
              <a:gd name="connsiteY0" fmla="*/ 0 h 1682496"/>
              <a:gd name="connsiteX1" fmla="*/ 166116 w 166116"/>
              <a:gd name="connsiteY1" fmla="*/ 777240 h 1682496"/>
              <a:gd name="connsiteX2" fmla="*/ 10668 w 166116"/>
              <a:gd name="connsiteY2" fmla="*/ 1143000 h 1682496"/>
              <a:gd name="connsiteX3" fmla="*/ 102108 w 166116"/>
              <a:gd name="connsiteY3" fmla="*/ 1682496 h 1682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6116" h="1682496">
                <a:moveTo>
                  <a:pt x="10668" y="0"/>
                </a:moveTo>
                <a:cubicBezTo>
                  <a:pt x="88392" y="293370"/>
                  <a:pt x="166116" y="586740"/>
                  <a:pt x="166116" y="777240"/>
                </a:cubicBezTo>
                <a:cubicBezTo>
                  <a:pt x="166116" y="967740"/>
                  <a:pt x="21336" y="992124"/>
                  <a:pt x="10668" y="1143000"/>
                </a:cubicBezTo>
                <a:cubicBezTo>
                  <a:pt x="0" y="1293876"/>
                  <a:pt x="30480" y="1644396"/>
                  <a:pt x="102108" y="1682496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8" name="TextBox 57"/>
          <p:cNvSpPr txBox="1"/>
          <p:nvPr/>
        </p:nvSpPr>
        <p:spPr>
          <a:xfrm>
            <a:off x="3066454" y="33265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II</a:t>
            </a:r>
            <a:endParaRPr lang="ru-RU" dirty="0"/>
          </a:p>
        </p:txBody>
      </p:sp>
      <p:sp>
        <p:nvSpPr>
          <p:cNvPr id="59" name="TextBox 58"/>
          <p:cNvSpPr txBox="1"/>
          <p:nvPr/>
        </p:nvSpPr>
        <p:spPr>
          <a:xfrm>
            <a:off x="3066454" y="197573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</a:t>
            </a:r>
            <a:r>
              <a:rPr lang="en-US" dirty="0"/>
              <a:t>I</a:t>
            </a:r>
            <a:endParaRPr lang="ru-RU" dirty="0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2355338" y="2008954"/>
            <a:ext cx="711116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2708326" y="1514065"/>
            <a:ext cx="423514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2" name="Объект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5774186"/>
              </p:ext>
            </p:extLst>
          </p:nvPr>
        </p:nvGraphicFramePr>
        <p:xfrm>
          <a:off x="6792553" y="556987"/>
          <a:ext cx="1344612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43" name="Equation" r:id="rId3" imgW="634680" imgH="228600" progId="Equation.DSMT4">
                  <p:embed/>
                </p:oleObj>
              </mc:Choice>
              <mc:Fallback>
                <p:oleObj name="Equation" r:id="rId3" imgW="6346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2553" y="556987"/>
                        <a:ext cx="1344612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" name="TextBox 76"/>
          <p:cNvSpPr txBox="1"/>
          <p:nvPr/>
        </p:nvSpPr>
        <p:spPr>
          <a:xfrm>
            <a:off x="6588224" y="82765"/>
            <a:ext cx="2096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Сечение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II-II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8" name="Прямая со стрелкой 77"/>
          <p:cNvCxnSpPr/>
          <p:nvPr/>
        </p:nvCxnSpPr>
        <p:spPr>
          <a:xfrm flipH="1" flipV="1">
            <a:off x="617741" y="692696"/>
            <a:ext cx="1732" cy="64807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/>
          <p:nvPr/>
        </p:nvCxnSpPr>
        <p:spPr>
          <a:xfrm flipH="1" flipV="1">
            <a:off x="5723810" y="692696"/>
            <a:ext cx="1732" cy="64807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0" name="Объект 7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1281438"/>
              </p:ext>
            </p:extLst>
          </p:nvPr>
        </p:nvGraphicFramePr>
        <p:xfrm>
          <a:off x="45166" y="637965"/>
          <a:ext cx="642938" cy="53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44" name="Формула" r:id="rId5" imgW="203040" imgH="203040" progId="Equation.3">
                  <p:embed/>
                </p:oleObj>
              </mc:Choice>
              <mc:Fallback>
                <p:oleObj name="Формула" r:id="rId5" imgW="2030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66" y="637965"/>
                        <a:ext cx="642938" cy="534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0238210"/>
              </p:ext>
            </p:extLst>
          </p:nvPr>
        </p:nvGraphicFramePr>
        <p:xfrm>
          <a:off x="5786173" y="598579"/>
          <a:ext cx="642937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45" name="Формула" r:id="rId7" imgW="203040" imgH="203040" progId="Equation.3">
                  <p:embed/>
                </p:oleObj>
              </mc:Choice>
              <mc:Fallback>
                <p:oleObj name="Формула" r:id="rId7" imgW="2030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6173" y="598579"/>
                        <a:ext cx="642937" cy="534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2" name="Прямая со стрелкой 81"/>
          <p:cNvCxnSpPr/>
          <p:nvPr/>
        </p:nvCxnSpPr>
        <p:spPr>
          <a:xfrm>
            <a:off x="483130" y="2276872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" name="Объект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5152099"/>
              </p:ext>
            </p:extLst>
          </p:nvPr>
        </p:nvGraphicFramePr>
        <p:xfrm>
          <a:off x="6682444" y="1470905"/>
          <a:ext cx="190817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46" name="Equation" r:id="rId9" imgW="901440" imgH="228600" progId="Equation.DSMT4">
                  <p:embed/>
                </p:oleObj>
              </mc:Choice>
              <mc:Fallback>
                <p:oleObj name="Equation" r:id="rId9" imgW="9014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2444" y="1470905"/>
                        <a:ext cx="1908175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3" name="Прямая соединительная линия 82"/>
          <p:cNvCxnSpPr/>
          <p:nvPr/>
        </p:nvCxnSpPr>
        <p:spPr>
          <a:xfrm>
            <a:off x="633068" y="3208407"/>
            <a:ext cx="510664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-39991" y="2852936"/>
            <a:ext cx="61908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кН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323528" y="2946797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5684544" y="3170541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flipV="1">
            <a:off x="611560" y="2636912"/>
            <a:ext cx="0" cy="57149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 flipV="1">
            <a:off x="2339752" y="2636912"/>
            <a:ext cx="0" cy="57149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611560" y="2636912"/>
            <a:ext cx="174377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flipV="1">
            <a:off x="743398" y="2636912"/>
            <a:ext cx="0" cy="571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 flipV="1">
            <a:off x="971600" y="2636912"/>
            <a:ext cx="0" cy="571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 flipV="1">
            <a:off x="1187624" y="2636912"/>
            <a:ext cx="0" cy="571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 flipV="1">
            <a:off x="1403648" y="2636912"/>
            <a:ext cx="0" cy="571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 flipV="1">
            <a:off x="1619672" y="2636912"/>
            <a:ext cx="0" cy="571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 flipV="1">
            <a:off x="1835696" y="2636912"/>
            <a:ext cx="0" cy="571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flipV="1">
            <a:off x="2051720" y="2636912"/>
            <a:ext cx="0" cy="571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 flipV="1">
            <a:off x="2267744" y="2636912"/>
            <a:ext cx="0" cy="571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138837" y="2348880"/>
            <a:ext cx="5304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11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6" name="Объект 9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2415061"/>
              </p:ext>
            </p:extLst>
          </p:nvPr>
        </p:nvGraphicFramePr>
        <p:xfrm>
          <a:off x="5843062" y="2886900"/>
          <a:ext cx="3306762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47" name="Equation" r:id="rId11" imgW="1562040" imgH="253800" progId="Equation.DSMT4">
                  <p:embed/>
                </p:oleObj>
              </mc:Choice>
              <mc:Fallback>
                <p:oleObj name="Equation" r:id="rId11" imgW="15620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3062" y="2886900"/>
                        <a:ext cx="3306762" cy="56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" name="Объект 9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5558413"/>
              </p:ext>
            </p:extLst>
          </p:nvPr>
        </p:nvGraphicFramePr>
        <p:xfrm>
          <a:off x="6335688" y="3441348"/>
          <a:ext cx="2176462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48" name="Equation" r:id="rId13" imgW="1028520" imgH="228600" progId="Equation.DSMT4">
                  <p:embed/>
                </p:oleObj>
              </mc:Choice>
              <mc:Fallback>
                <p:oleObj name="Equation" r:id="rId13" imgW="10285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5688" y="3441348"/>
                        <a:ext cx="2176462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" name="Объект 9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1142922"/>
              </p:ext>
            </p:extLst>
          </p:nvPr>
        </p:nvGraphicFramePr>
        <p:xfrm>
          <a:off x="6142739" y="3941987"/>
          <a:ext cx="2659063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49" name="Equation" r:id="rId15" imgW="1257120" imgH="203040" progId="Equation.DSMT4">
                  <p:embed/>
                </p:oleObj>
              </mc:Choice>
              <mc:Fallback>
                <p:oleObj name="Equation" r:id="rId15" imgW="12571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2739" y="3941987"/>
                        <a:ext cx="2659063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0" name="Прямая соединительная линия 99"/>
          <p:cNvCxnSpPr/>
          <p:nvPr/>
        </p:nvCxnSpPr>
        <p:spPr>
          <a:xfrm>
            <a:off x="636547" y="4846588"/>
            <a:ext cx="510664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-104577" y="4389662"/>
            <a:ext cx="84189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800" i="1" baseline="-250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кН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м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654748" y="4664819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cxnSp>
        <p:nvCxnSpPr>
          <p:cNvPr id="105" name="Прямая соединительная линия 104"/>
          <p:cNvCxnSpPr/>
          <p:nvPr/>
        </p:nvCxnSpPr>
        <p:spPr>
          <a:xfrm flipV="1">
            <a:off x="2343231" y="4099384"/>
            <a:ext cx="0" cy="74720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 flipV="1">
            <a:off x="628878" y="4099384"/>
            <a:ext cx="1728194" cy="7673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 flipV="1">
            <a:off x="975079" y="4725847"/>
            <a:ext cx="0" cy="1207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 flipV="1">
            <a:off x="1191103" y="4605106"/>
            <a:ext cx="0" cy="2414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/>
          <p:nvPr/>
        </p:nvCxnSpPr>
        <p:spPr>
          <a:xfrm flipV="1">
            <a:off x="1407127" y="4483050"/>
            <a:ext cx="0" cy="3635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 flipH="1" flipV="1">
            <a:off x="1619672" y="4389662"/>
            <a:ext cx="3479" cy="4569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единительная линия 111"/>
          <p:cNvCxnSpPr/>
          <p:nvPr/>
        </p:nvCxnSpPr>
        <p:spPr>
          <a:xfrm flipH="1" flipV="1">
            <a:off x="1835696" y="4275093"/>
            <a:ext cx="3481" cy="5714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/>
          <p:nvPr/>
        </p:nvCxnSpPr>
        <p:spPr>
          <a:xfrm flipV="1">
            <a:off x="2055199" y="4199746"/>
            <a:ext cx="0" cy="6694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единительная линия 113"/>
          <p:cNvCxnSpPr/>
          <p:nvPr/>
        </p:nvCxnSpPr>
        <p:spPr>
          <a:xfrm flipH="1" flipV="1">
            <a:off x="2267744" y="4099384"/>
            <a:ext cx="3479" cy="7472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1458180" y="3591419"/>
            <a:ext cx="8130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6,5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1" name="Объект 1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7090224"/>
              </p:ext>
            </p:extLst>
          </p:nvPr>
        </p:nvGraphicFramePr>
        <p:xfrm>
          <a:off x="6297613" y="6299200"/>
          <a:ext cx="233680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50" name="Equation" r:id="rId17" imgW="1104840" imgH="228600" progId="Equation.DSMT4">
                  <p:embed/>
                </p:oleObj>
              </mc:Choice>
              <mc:Fallback>
                <p:oleObj name="Equation" r:id="rId17" imgW="11048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7613" y="6299200"/>
                        <a:ext cx="2336800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2" name="TextBox 131"/>
          <p:cNvSpPr txBox="1"/>
          <p:nvPr/>
        </p:nvSpPr>
        <p:spPr>
          <a:xfrm>
            <a:off x="6060703" y="5760466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Крутящий момент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6027746" y="2465829"/>
            <a:ext cx="3130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Изгибающий момент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6335688" y="975178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Срезающая сила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5" name="Прямая соединительная линия 134"/>
          <p:cNvCxnSpPr/>
          <p:nvPr/>
        </p:nvCxnSpPr>
        <p:spPr>
          <a:xfrm>
            <a:off x="636547" y="6574780"/>
            <a:ext cx="510664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135"/>
          <p:cNvSpPr txBox="1"/>
          <p:nvPr/>
        </p:nvSpPr>
        <p:spPr>
          <a:xfrm>
            <a:off x="-36512" y="5949280"/>
            <a:ext cx="84189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800" i="1" baseline="-25000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кНм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8" name="Прямая соединительная линия 137"/>
          <p:cNvCxnSpPr/>
          <p:nvPr/>
        </p:nvCxnSpPr>
        <p:spPr>
          <a:xfrm flipV="1">
            <a:off x="615039" y="6003285"/>
            <a:ext cx="0" cy="57149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Прямая соединительная линия 138"/>
          <p:cNvCxnSpPr/>
          <p:nvPr/>
        </p:nvCxnSpPr>
        <p:spPr>
          <a:xfrm flipV="1">
            <a:off x="2343231" y="5392380"/>
            <a:ext cx="15586" cy="118240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Прямая соединительная линия 139"/>
          <p:cNvCxnSpPr/>
          <p:nvPr/>
        </p:nvCxnSpPr>
        <p:spPr>
          <a:xfrm>
            <a:off x="615039" y="6003285"/>
            <a:ext cx="174377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Прямая соединительная линия 140"/>
          <p:cNvCxnSpPr/>
          <p:nvPr/>
        </p:nvCxnSpPr>
        <p:spPr>
          <a:xfrm flipV="1">
            <a:off x="746877" y="6003285"/>
            <a:ext cx="0" cy="571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Прямая соединительная линия 141"/>
          <p:cNvCxnSpPr/>
          <p:nvPr/>
        </p:nvCxnSpPr>
        <p:spPr>
          <a:xfrm flipV="1">
            <a:off x="975079" y="6003285"/>
            <a:ext cx="0" cy="571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Прямая соединительная линия 142"/>
          <p:cNvCxnSpPr/>
          <p:nvPr/>
        </p:nvCxnSpPr>
        <p:spPr>
          <a:xfrm flipV="1">
            <a:off x="1191103" y="6003285"/>
            <a:ext cx="0" cy="571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Прямая соединительная линия 143"/>
          <p:cNvCxnSpPr/>
          <p:nvPr/>
        </p:nvCxnSpPr>
        <p:spPr>
          <a:xfrm flipV="1">
            <a:off x="1407127" y="6003285"/>
            <a:ext cx="0" cy="571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Прямая соединительная линия 144"/>
          <p:cNvCxnSpPr/>
          <p:nvPr/>
        </p:nvCxnSpPr>
        <p:spPr>
          <a:xfrm flipV="1">
            <a:off x="1623151" y="6003285"/>
            <a:ext cx="0" cy="571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Прямая соединительная линия 145"/>
          <p:cNvCxnSpPr/>
          <p:nvPr/>
        </p:nvCxnSpPr>
        <p:spPr>
          <a:xfrm flipV="1">
            <a:off x="1839175" y="6003285"/>
            <a:ext cx="0" cy="571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Прямая соединительная линия 146"/>
          <p:cNvCxnSpPr/>
          <p:nvPr/>
        </p:nvCxnSpPr>
        <p:spPr>
          <a:xfrm flipV="1">
            <a:off x="2055199" y="6003285"/>
            <a:ext cx="0" cy="571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Прямая соединительная линия 147"/>
          <p:cNvCxnSpPr/>
          <p:nvPr/>
        </p:nvCxnSpPr>
        <p:spPr>
          <a:xfrm flipV="1">
            <a:off x="2271223" y="6003285"/>
            <a:ext cx="0" cy="571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TextBox 148"/>
          <p:cNvSpPr txBox="1"/>
          <p:nvPr/>
        </p:nvSpPr>
        <p:spPr>
          <a:xfrm>
            <a:off x="1112640" y="5481449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47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5724128" y="629015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6918475"/>
              </p:ext>
            </p:extLst>
          </p:nvPr>
        </p:nvGraphicFramePr>
        <p:xfrm>
          <a:off x="6517500" y="2090650"/>
          <a:ext cx="2122487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51" name="Equation" r:id="rId19" imgW="1002960" imgH="203040" progId="Equation.DSMT4">
                  <p:embed/>
                </p:oleObj>
              </mc:Choice>
              <mc:Fallback>
                <p:oleObj name="Equation" r:id="rId19" imgW="1002960" imgH="203040" progId="Equation.DSMT4">
                  <p:embed/>
                  <p:pic>
                    <p:nvPicPr>
                      <p:cNvPr id="0" name="Объект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7500" y="2090650"/>
                        <a:ext cx="2122487" cy="449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0" name="Прямая соединительная линия 119"/>
          <p:cNvCxnSpPr/>
          <p:nvPr/>
        </p:nvCxnSpPr>
        <p:spPr>
          <a:xfrm flipV="1">
            <a:off x="2355338" y="3132676"/>
            <a:ext cx="1662496" cy="829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>
            <a:off x="2782129" y="262529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2496368" y="3132676"/>
            <a:ext cx="0" cy="757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Прямая соединительная линия 126"/>
          <p:cNvCxnSpPr/>
          <p:nvPr/>
        </p:nvCxnSpPr>
        <p:spPr>
          <a:xfrm>
            <a:off x="2771800" y="3140968"/>
            <a:ext cx="0" cy="757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единительная линия 127"/>
          <p:cNvCxnSpPr/>
          <p:nvPr/>
        </p:nvCxnSpPr>
        <p:spPr>
          <a:xfrm>
            <a:off x="3059832" y="3140968"/>
            <a:ext cx="0" cy="757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Прямая соединительная линия 128"/>
          <p:cNvCxnSpPr/>
          <p:nvPr/>
        </p:nvCxnSpPr>
        <p:spPr>
          <a:xfrm>
            <a:off x="3347864" y="3140968"/>
            <a:ext cx="0" cy="757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единительная линия 129"/>
          <p:cNvCxnSpPr/>
          <p:nvPr/>
        </p:nvCxnSpPr>
        <p:spPr>
          <a:xfrm>
            <a:off x="3563888" y="3140968"/>
            <a:ext cx="0" cy="757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Прямая соединительная линия 136"/>
          <p:cNvCxnSpPr/>
          <p:nvPr/>
        </p:nvCxnSpPr>
        <p:spPr>
          <a:xfrm>
            <a:off x="3779912" y="3140968"/>
            <a:ext cx="0" cy="757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Объект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3076825"/>
              </p:ext>
            </p:extLst>
          </p:nvPr>
        </p:nvGraphicFramePr>
        <p:xfrm>
          <a:off x="5799108" y="4389662"/>
          <a:ext cx="335915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52" name="Equation" r:id="rId21" imgW="1587240" imgH="228600" progId="Equation.DSMT4">
                  <p:embed/>
                </p:oleObj>
              </mc:Choice>
              <mc:Fallback>
                <p:oleObj name="Equation" r:id="rId21" imgW="1587240" imgH="228600" progId="Equation.DSMT4">
                  <p:embed/>
                  <p:pic>
                    <p:nvPicPr>
                      <p:cNvPr id="0" name="Объект 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9108" y="4389662"/>
                        <a:ext cx="3359150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Объект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8079964"/>
              </p:ext>
            </p:extLst>
          </p:nvPr>
        </p:nvGraphicFramePr>
        <p:xfrm>
          <a:off x="6228184" y="4899865"/>
          <a:ext cx="2792412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53" name="Equation" r:id="rId23" imgW="1320480" imgH="203040" progId="Equation.DSMT4">
                  <p:embed/>
                </p:oleObj>
              </mc:Choice>
              <mc:Fallback>
                <p:oleObj name="Equation" r:id="rId23" imgW="1320480" imgH="203040" progId="Equation.DSMT4">
                  <p:embed/>
                  <p:pic>
                    <p:nvPicPr>
                      <p:cNvPr id="0" name="Объект 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8184" y="4899865"/>
                        <a:ext cx="2792412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Объект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4006779"/>
              </p:ext>
            </p:extLst>
          </p:nvPr>
        </p:nvGraphicFramePr>
        <p:xfrm>
          <a:off x="6282161" y="5356692"/>
          <a:ext cx="1289050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54" name="Equation" r:id="rId25" imgW="609480" imgH="203040" progId="Equation.DSMT4">
                  <p:embed/>
                </p:oleObj>
              </mc:Choice>
              <mc:Fallback>
                <p:oleObj name="Equation" r:id="rId25" imgW="609480" imgH="203040" progId="Equation.DSMT4">
                  <p:embed/>
                  <p:pic>
                    <p:nvPicPr>
                      <p:cNvPr id="0" name="Объект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2161" y="5356692"/>
                        <a:ext cx="1289050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1" name="Прямая соединительная линия 150"/>
          <p:cNvCxnSpPr/>
          <p:nvPr/>
        </p:nvCxnSpPr>
        <p:spPr>
          <a:xfrm flipV="1">
            <a:off x="2355338" y="4005064"/>
            <a:ext cx="1654452" cy="1095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TextBox 151"/>
          <p:cNvSpPr txBox="1"/>
          <p:nvPr/>
        </p:nvSpPr>
        <p:spPr>
          <a:xfrm>
            <a:off x="3437031" y="3457535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18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7" name="Прямая соединительная линия 106"/>
          <p:cNvCxnSpPr/>
          <p:nvPr/>
        </p:nvCxnSpPr>
        <p:spPr>
          <a:xfrm flipV="1">
            <a:off x="2585691" y="4099384"/>
            <a:ext cx="0" cy="7472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/>
          <p:cNvCxnSpPr/>
          <p:nvPr/>
        </p:nvCxnSpPr>
        <p:spPr>
          <a:xfrm flipV="1">
            <a:off x="2782129" y="4099384"/>
            <a:ext cx="0" cy="7472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/>
          <p:nvPr/>
        </p:nvCxnSpPr>
        <p:spPr>
          <a:xfrm flipV="1">
            <a:off x="2987824" y="4059851"/>
            <a:ext cx="0" cy="7867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Прямая соединительная линия 152"/>
          <p:cNvCxnSpPr/>
          <p:nvPr/>
        </p:nvCxnSpPr>
        <p:spPr>
          <a:xfrm flipV="1">
            <a:off x="3203848" y="4077072"/>
            <a:ext cx="0" cy="7867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Прямая соединительная линия 153"/>
          <p:cNvCxnSpPr/>
          <p:nvPr/>
        </p:nvCxnSpPr>
        <p:spPr>
          <a:xfrm flipV="1">
            <a:off x="3419872" y="4077072"/>
            <a:ext cx="0" cy="7867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Прямая соединительная линия 154"/>
          <p:cNvCxnSpPr/>
          <p:nvPr/>
        </p:nvCxnSpPr>
        <p:spPr>
          <a:xfrm flipV="1">
            <a:off x="3635896" y="4059851"/>
            <a:ext cx="0" cy="8039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Прямая соединительная линия 155"/>
          <p:cNvCxnSpPr/>
          <p:nvPr/>
        </p:nvCxnSpPr>
        <p:spPr>
          <a:xfrm flipV="1">
            <a:off x="3851920" y="4005064"/>
            <a:ext cx="0" cy="8640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Прямая соединительная линия 156"/>
          <p:cNvCxnSpPr/>
          <p:nvPr/>
        </p:nvCxnSpPr>
        <p:spPr>
          <a:xfrm>
            <a:off x="2358817" y="5373216"/>
            <a:ext cx="165901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Прямая соединительная линия 158"/>
          <p:cNvCxnSpPr/>
          <p:nvPr/>
        </p:nvCxnSpPr>
        <p:spPr>
          <a:xfrm flipV="1">
            <a:off x="2585691" y="5373216"/>
            <a:ext cx="0" cy="1178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Прямая соединительная линия 159"/>
          <p:cNvCxnSpPr/>
          <p:nvPr/>
        </p:nvCxnSpPr>
        <p:spPr>
          <a:xfrm flipV="1">
            <a:off x="2843808" y="5373216"/>
            <a:ext cx="0" cy="1178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Прямая соединительная линия 160"/>
          <p:cNvCxnSpPr/>
          <p:nvPr/>
        </p:nvCxnSpPr>
        <p:spPr>
          <a:xfrm flipV="1">
            <a:off x="3131840" y="5373216"/>
            <a:ext cx="0" cy="1178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Прямая соединительная линия 161"/>
          <p:cNvCxnSpPr/>
          <p:nvPr/>
        </p:nvCxnSpPr>
        <p:spPr>
          <a:xfrm flipV="1">
            <a:off x="3419872" y="5373216"/>
            <a:ext cx="0" cy="1178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Прямая соединительная линия 162"/>
          <p:cNvCxnSpPr/>
          <p:nvPr/>
        </p:nvCxnSpPr>
        <p:spPr>
          <a:xfrm flipV="1">
            <a:off x="3707904" y="5373216"/>
            <a:ext cx="0" cy="1178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Прямая соединительная линия 163"/>
          <p:cNvCxnSpPr/>
          <p:nvPr/>
        </p:nvCxnSpPr>
        <p:spPr>
          <a:xfrm flipV="1">
            <a:off x="3995936" y="5373216"/>
            <a:ext cx="0" cy="1178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TextBox 164"/>
          <p:cNvSpPr txBox="1"/>
          <p:nvPr/>
        </p:nvSpPr>
        <p:spPr>
          <a:xfrm>
            <a:off x="2911560" y="4869160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94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112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4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8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9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3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4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8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9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3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4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8" grpId="0"/>
      <p:bldP spid="59" grpId="0"/>
      <p:bldP spid="60" grpId="0"/>
      <p:bldP spid="77" grpId="0"/>
      <p:bldP spid="132" grpId="0"/>
      <p:bldP spid="133" grpId="0"/>
      <p:bldP spid="134" grpId="0"/>
      <p:bldP spid="124" grpId="0"/>
      <p:bldP spid="152" grpId="0"/>
      <p:bldP spid="16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>
            <a:off x="527374" y="1529408"/>
            <a:ext cx="216024" cy="288032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556870" y="1385392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69886" y="1817440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23528" y="1961456"/>
            <a:ext cx="5760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Равнобедренный треугольник 9"/>
          <p:cNvSpPr/>
          <p:nvPr/>
        </p:nvSpPr>
        <p:spPr>
          <a:xfrm>
            <a:off x="5639942" y="1529408"/>
            <a:ext cx="216024" cy="432048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5669438" y="1385392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5451682" y="1961456"/>
            <a:ext cx="5760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5" idx="0"/>
          </p:cNvCxnSpPr>
          <p:nvPr/>
        </p:nvCxnSpPr>
        <p:spPr>
          <a:xfrm>
            <a:off x="628878" y="1385392"/>
            <a:ext cx="508307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5" idx="0"/>
          </p:cNvCxnSpPr>
          <p:nvPr/>
        </p:nvCxnSpPr>
        <p:spPr>
          <a:xfrm flipH="1">
            <a:off x="620219" y="1385392"/>
            <a:ext cx="8659" cy="53559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011522" y="1385392"/>
            <a:ext cx="12625" cy="53559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5711950" y="1457400"/>
            <a:ext cx="27764" cy="52839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2355338" y="1385392"/>
            <a:ext cx="1732" cy="53559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627146" y="2393504"/>
            <a:ext cx="1728192" cy="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2355338" y="2393504"/>
            <a:ext cx="1656184" cy="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4011522" y="2393504"/>
            <a:ext cx="1728192" cy="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347226" y="2033464"/>
            <a:ext cx="320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511803" y="203346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952888" y="2033464"/>
            <a:ext cx="320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1" name="Прямая со стрелкой 30"/>
          <p:cNvCxnSpPr/>
          <p:nvPr/>
        </p:nvCxnSpPr>
        <p:spPr>
          <a:xfrm>
            <a:off x="483130" y="1385392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2355338" y="954168"/>
            <a:ext cx="1734" cy="4320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399582" y="830980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7" name="Группа 36"/>
          <p:cNvGrpSpPr/>
          <p:nvPr/>
        </p:nvGrpSpPr>
        <p:grpSpPr>
          <a:xfrm rot="10800000">
            <a:off x="4047728" y="954169"/>
            <a:ext cx="1676400" cy="432048"/>
            <a:chOff x="3868688" y="3933056"/>
            <a:chExt cx="1676400" cy="432048"/>
          </a:xfrm>
        </p:grpSpPr>
        <p:cxnSp>
          <p:nvCxnSpPr>
            <p:cNvPr id="42" name="Прямая со стрелкой 41"/>
            <p:cNvCxnSpPr/>
            <p:nvPr/>
          </p:nvCxnSpPr>
          <p:spPr>
            <a:xfrm flipV="1">
              <a:off x="38686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 стрелкой 42"/>
            <p:cNvCxnSpPr/>
            <p:nvPr/>
          </p:nvCxnSpPr>
          <p:spPr>
            <a:xfrm flipV="1">
              <a:off x="40210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 стрелкой 43"/>
            <p:cNvCxnSpPr/>
            <p:nvPr/>
          </p:nvCxnSpPr>
          <p:spPr>
            <a:xfrm flipV="1">
              <a:off x="41734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 стрелкой 44"/>
            <p:cNvCxnSpPr/>
            <p:nvPr/>
          </p:nvCxnSpPr>
          <p:spPr>
            <a:xfrm flipV="1">
              <a:off x="43258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 стрелкой 45"/>
            <p:cNvCxnSpPr/>
            <p:nvPr/>
          </p:nvCxnSpPr>
          <p:spPr>
            <a:xfrm flipV="1">
              <a:off x="44782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 стрелкой 46"/>
            <p:cNvCxnSpPr/>
            <p:nvPr/>
          </p:nvCxnSpPr>
          <p:spPr>
            <a:xfrm flipV="1">
              <a:off x="46306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 стрелкой 47"/>
            <p:cNvCxnSpPr/>
            <p:nvPr/>
          </p:nvCxnSpPr>
          <p:spPr>
            <a:xfrm flipV="1">
              <a:off x="47830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 стрелкой 48"/>
            <p:cNvCxnSpPr/>
            <p:nvPr/>
          </p:nvCxnSpPr>
          <p:spPr>
            <a:xfrm flipV="1">
              <a:off x="49354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 стрелкой 49"/>
            <p:cNvCxnSpPr/>
            <p:nvPr/>
          </p:nvCxnSpPr>
          <p:spPr>
            <a:xfrm flipV="1">
              <a:off x="50878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 стрелкой 50"/>
            <p:cNvCxnSpPr/>
            <p:nvPr/>
          </p:nvCxnSpPr>
          <p:spPr>
            <a:xfrm flipV="1">
              <a:off x="52402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 стрелкой 51"/>
            <p:cNvCxnSpPr/>
            <p:nvPr/>
          </p:nvCxnSpPr>
          <p:spPr>
            <a:xfrm flipV="1">
              <a:off x="53926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 стрелкой 52"/>
            <p:cNvCxnSpPr/>
            <p:nvPr/>
          </p:nvCxnSpPr>
          <p:spPr>
            <a:xfrm flipV="1">
              <a:off x="55450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>
              <a:off x="3868688" y="4365104"/>
              <a:ext cx="165618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4" name="Прямая со стрелкой 63"/>
          <p:cNvCxnSpPr/>
          <p:nvPr/>
        </p:nvCxnSpPr>
        <p:spPr>
          <a:xfrm flipH="1">
            <a:off x="3491880" y="764704"/>
            <a:ext cx="51964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>
            <a:off x="4011522" y="1961456"/>
            <a:ext cx="49340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3338766" y="296218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97021" y="1040984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855966" y="1190003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H="1" flipV="1">
            <a:off x="4009790" y="779512"/>
            <a:ext cx="1732" cy="11819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Овал 39"/>
          <p:cNvSpPr/>
          <p:nvPr/>
        </p:nvSpPr>
        <p:spPr>
          <a:xfrm>
            <a:off x="207723" y="515082"/>
            <a:ext cx="807674" cy="1800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4" name="Прямая со стрелкой 53"/>
          <p:cNvCxnSpPr/>
          <p:nvPr/>
        </p:nvCxnSpPr>
        <p:spPr>
          <a:xfrm flipH="1" flipV="1">
            <a:off x="216497" y="1268760"/>
            <a:ext cx="1732" cy="14401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383777" y="53417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Овал 69"/>
          <p:cNvSpPr/>
          <p:nvPr/>
        </p:nvSpPr>
        <p:spPr>
          <a:xfrm>
            <a:off x="1964126" y="506289"/>
            <a:ext cx="807674" cy="1800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1" name="Прямая со стрелкой 70"/>
          <p:cNvCxnSpPr>
            <a:stCxn id="70" idx="2"/>
          </p:cNvCxnSpPr>
          <p:nvPr/>
        </p:nvCxnSpPr>
        <p:spPr>
          <a:xfrm flipV="1">
            <a:off x="1964126" y="1196752"/>
            <a:ext cx="13854" cy="20963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2140180" y="44624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Овал 72"/>
          <p:cNvSpPr/>
          <p:nvPr/>
        </p:nvSpPr>
        <p:spPr>
          <a:xfrm>
            <a:off x="3620310" y="434281"/>
            <a:ext cx="807674" cy="1800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4" name="Прямая со стрелкой 73"/>
          <p:cNvCxnSpPr/>
          <p:nvPr/>
        </p:nvCxnSpPr>
        <p:spPr>
          <a:xfrm flipH="1">
            <a:off x="3618578" y="1134189"/>
            <a:ext cx="17318" cy="13457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3796364" y="-27384"/>
            <a:ext cx="510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2T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Полилиния 56"/>
          <p:cNvSpPr/>
          <p:nvPr/>
        </p:nvSpPr>
        <p:spPr>
          <a:xfrm>
            <a:off x="5015082" y="514986"/>
            <a:ext cx="62654" cy="1682496"/>
          </a:xfrm>
          <a:custGeom>
            <a:avLst/>
            <a:gdLst>
              <a:gd name="connsiteX0" fmla="*/ 10668 w 166116"/>
              <a:gd name="connsiteY0" fmla="*/ 0 h 1682496"/>
              <a:gd name="connsiteX1" fmla="*/ 166116 w 166116"/>
              <a:gd name="connsiteY1" fmla="*/ 777240 h 1682496"/>
              <a:gd name="connsiteX2" fmla="*/ 10668 w 166116"/>
              <a:gd name="connsiteY2" fmla="*/ 1143000 h 1682496"/>
              <a:gd name="connsiteX3" fmla="*/ 102108 w 166116"/>
              <a:gd name="connsiteY3" fmla="*/ 1682496 h 1682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6116" h="1682496">
                <a:moveTo>
                  <a:pt x="10668" y="0"/>
                </a:moveTo>
                <a:cubicBezTo>
                  <a:pt x="88392" y="293370"/>
                  <a:pt x="166116" y="586740"/>
                  <a:pt x="166116" y="777240"/>
                </a:cubicBezTo>
                <a:cubicBezTo>
                  <a:pt x="166116" y="967740"/>
                  <a:pt x="21336" y="992124"/>
                  <a:pt x="10668" y="1143000"/>
                </a:cubicBezTo>
                <a:cubicBezTo>
                  <a:pt x="0" y="1293876"/>
                  <a:pt x="30480" y="1644396"/>
                  <a:pt x="102108" y="1682496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8" name="TextBox 57"/>
          <p:cNvSpPr txBox="1"/>
          <p:nvPr/>
        </p:nvSpPr>
        <p:spPr>
          <a:xfrm>
            <a:off x="4719946" y="332656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III</a:t>
            </a:r>
            <a:endParaRPr lang="ru-RU" dirty="0"/>
          </a:p>
        </p:txBody>
      </p:sp>
      <p:sp>
        <p:nvSpPr>
          <p:cNvPr id="59" name="TextBox 58"/>
          <p:cNvSpPr txBox="1"/>
          <p:nvPr/>
        </p:nvSpPr>
        <p:spPr>
          <a:xfrm>
            <a:off x="4632516" y="1787624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III</a:t>
            </a:r>
            <a:endParaRPr lang="ru-RU" dirty="0"/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5020598" y="2060848"/>
            <a:ext cx="719118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020598" y="1556792"/>
            <a:ext cx="423514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2" name="Объект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7175505"/>
              </p:ext>
            </p:extLst>
          </p:nvPr>
        </p:nvGraphicFramePr>
        <p:xfrm>
          <a:off x="6805613" y="557213"/>
          <a:ext cx="131762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19" name="Equation" r:id="rId3" imgW="622080" imgH="228600" progId="Equation.DSMT4">
                  <p:embed/>
                </p:oleObj>
              </mc:Choice>
              <mc:Fallback>
                <p:oleObj name="Equation" r:id="rId3" imgW="6220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5613" y="557213"/>
                        <a:ext cx="1317625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" name="TextBox 76"/>
          <p:cNvSpPr txBox="1"/>
          <p:nvPr/>
        </p:nvSpPr>
        <p:spPr>
          <a:xfrm>
            <a:off x="6588224" y="82765"/>
            <a:ext cx="2096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Сечение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III-III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8" name="Прямая со стрелкой 77"/>
          <p:cNvCxnSpPr/>
          <p:nvPr/>
        </p:nvCxnSpPr>
        <p:spPr>
          <a:xfrm flipH="1" flipV="1">
            <a:off x="617741" y="692696"/>
            <a:ext cx="1732" cy="64807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/>
          <p:nvPr/>
        </p:nvCxnSpPr>
        <p:spPr>
          <a:xfrm flipH="1" flipV="1">
            <a:off x="5723810" y="692696"/>
            <a:ext cx="1732" cy="64807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0" name="Объект 7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2967931"/>
              </p:ext>
            </p:extLst>
          </p:nvPr>
        </p:nvGraphicFramePr>
        <p:xfrm>
          <a:off x="45166" y="637965"/>
          <a:ext cx="642938" cy="53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20" name="Формула" r:id="rId5" imgW="203040" imgH="203040" progId="Equation.3">
                  <p:embed/>
                </p:oleObj>
              </mc:Choice>
              <mc:Fallback>
                <p:oleObj name="Формула" r:id="rId5" imgW="2030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66" y="637965"/>
                        <a:ext cx="642938" cy="534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4354656"/>
              </p:ext>
            </p:extLst>
          </p:nvPr>
        </p:nvGraphicFramePr>
        <p:xfrm>
          <a:off x="5786173" y="598579"/>
          <a:ext cx="642937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21" name="Формула" r:id="rId7" imgW="203040" imgH="203040" progId="Equation.3">
                  <p:embed/>
                </p:oleObj>
              </mc:Choice>
              <mc:Fallback>
                <p:oleObj name="Формула" r:id="rId7" imgW="2030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6173" y="598579"/>
                        <a:ext cx="642937" cy="534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2" name="Прямая со стрелкой 81"/>
          <p:cNvCxnSpPr/>
          <p:nvPr/>
        </p:nvCxnSpPr>
        <p:spPr>
          <a:xfrm>
            <a:off x="483130" y="2276872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" name="Объект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7258017"/>
              </p:ext>
            </p:extLst>
          </p:nvPr>
        </p:nvGraphicFramePr>
        <p:xfrm>
          <a:off x="6533778" y="1635270"/>
          <a:ext cx="2151062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22" name="Equation" r:id="rId9" imgW="1015920" imgH="228600" progId="Equation.DSMT4">
                  <p:embed/>
                </p:oleObj>
              </mc:Choice>
              <mc:Fallback>
                <p:oleObj name="Equation" r:id="rId9" imgW="10159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3778" y="1635270"/>
                        <a:ext cx="2151062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3" name="Прямая соединительная линия 82"/>
          <p:cNvCxnSpPr/>
          <p:nvPr/>
        </p:nvCxnSpPr>
        <p:spPr>
          <a:xfrm>
            <a:off x="633068" y="3208407"/>
            <a:ext cx="510664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-39991" y="2852936"/>
            <a:ext cx="61908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кН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323528" y="2946797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5691692" y="2922659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flipV="1">
            <a:off x="611560" y="2636912"/>
            <a:ext cx="0" cy="57149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 flipV="1">
            <a:off x="2339752" y="2636912"/>
            <a:ext cx="0" cy="57149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611560" y="2636912"/>
            <a:ext cx="174377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flipV="1">
            <a:off x="743398" y="2636912"/>
            <a:ext cx="0" cy="571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 flipV="1">
            <a:off x="971600" y="2636912"/>
            <a:ext cx="0" cy="571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 flipV="1">
            <a:off x="1187624" y="2636912"/>
            <a:ext cx="0" cy="571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 flipV="1">
            <a:off x="1403648" y="2636912"/>
            <a:ext cx="0" cy="571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 flipV="1">
            <a:off x="1619672" y="2636912"/>
            <a:ext cx="0" cy="571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 flipV="1">
            <a:off x="1835696" y="2636912"/>
            <a:ext cx="0" cy="571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flipV="1">
            <a:off x="2051720" y="2636912"/>
            <a:ext cx="0" cy="571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 flipV="1">
            <a:off x="2267744" y="2636912"/>
            <a:ext cx="0" cy="571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138837" y="2348880"/>
            <a:ext cx="5304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11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0" name="Прямая соединительная линия 99"/>
          <p:cNvCxnSpPr/>
          <p:nvPr/>
        </p:nvCxnSpPr>
        <p:spPr>
          <a:xfrm>
            <a:off x="636547" y="4846588"/>
            <a:ext cx="510664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-104577" y="4389662"/>
            <a:ext cx="84189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800" i="1" baseline="-250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кН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м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654748" y="4664819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cxnSp>
        <p:nvCxnSpPr>
          <p:cNvPr id="105" name="Прямая соединительная линия 104"/>
          <p:cNvCxnSpPr/>
          <p:nvPr/>
        </p:nvCxnSpPr>
        <p:spPr>
          <a:xfrm flipV="1">
            <a:off x="2343231" y="4099384"/>
            <a:ext cx="0" cy="74720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 flipV="1">
            <a:off x="628878" y="4099384"/>
            <a:ext cx="1728194" cy="7673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 flipV="1">
            <a:off x="975079" y="4725847"/>
            <a:ext cx="0" cy="1207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 flipV="1">
            <a:off x="1191103" y="4605106"/>
            <a:ext cx="0" cy="2414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/>
          <p:nvPr/>
        </p:nvCxnSpPr>
        <p:spPr>
          <a:xfrm flipV="1">
            <a:off x="1407127" y="4483050"/>
            <a:ext cx="0" cy="3635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 flipH="1" flipV="1">
            <a:off x="1619672" y="4389662"/>
            <a:ext cx="3479" cy="4569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единительная линия 111"/>
          <p:cNvCxnSpPr/>
          <p:nvPr/>
        </p:nvCxnSpPr>
        <p:spPr>
          <a:xfrm flipH="1" flipV="1">
            <a:off x="1835696" y="4275093"/>
            <a:ext cx="3481" cy="5714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/>
          <p:nvPr/>
        </p:nvCxnSpPr>
        <p:spPr>
          <a:xfrm flipV="1">
            <a:off x="2055199" y="4199746"/>
            <a:ext cx="0" cy="6694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единительная линия 113"/>
          <p:cNvCxnSpPr/>
          <p:nvPr/>
        </p:nvCxnSpPr>
        <p:spPr>
          <a:xfrm flipH="1" flipV="1">
            <a:off x="2267744" y="4099384"/>
            <a:ext cx="3479" cy="7472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1458180" y="3591419"/>
            <a:ext cx="8130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6,5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6335688" y="1040984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Срезающая сила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5" name="Прямая соединительная линия 134"/>
          <p:cNvCxnSpPr/>
          <p:nvPr/>
        </p:nvCxnSpPr>
        <p:spPr>
          <a:xfrm>
            <a:off x="636547" y="6574780"/>
            <a:ext cx="510664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135"/>
          <p:cNvSpPr txBox="1"/>
          <p:nvPr/>
        </p:nvSpPr>
        <p:spPr>
          <a:xfrm>
            <a:off x="-36512" y="5949280"/>
            <a:ext cx="84189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800" i="1" baseline="-25000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кНм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8" name="Прямая соединительная линия 137"/>
          <p:cNvCxnSpPr/>
          <p:nvPr/>
        </p:nvCxnSpPr>
        <p:spPr>
          <a:xfrm flipV="1">
            <a:off x="615039" y="6003285"/>
            <a:ext cx="0" cy="57149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Прямая соединительная линия 138"/>
          <p:cNvCxnSpPr/>
          <p:nvPr/>
        </p:nvCxnSpPr>
        <p:spPr>
          <a:xfrm flipV="1">
            <a:off x="2343231" y="5392380"/>
            <a:ext cx="15586" cy="118240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Прямая соединительная линия 139"/>
          <p:cNvCxnSpPr/>
          <p:nvPr/>
        </p:nvCxnSpPr>
        <p:spPr>
          <a:xfrm>
            <a:off x="615039" y="6003285"/>
            <a:ext cx="174377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Прямая соединительная линия 140"/>
          <p:cNvCxnSpPr/>
          <p:nvPr/>
        </p:nvCxnSpPr>
        <p:spPr>
          <a:xfrm flipV="1">
            <a:off x="746877" y="6003285"/>
            <a:ext cx="0" cy="571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Прямая соединительная линия 141"/>
          <p:cNvCxnSpPr/>
          <p:nvPr/>
        </p:nvCxnSpPr>
        <p:spPr>
          <a:xfrm flipV="1">
            <a:off x="975079" y="6003285"/>
            <a:ext cx="0" cy="571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Прямая соединительная линия 142"/>
          <p:cNvCxnSpPr/>
          <p:nvPr/>
        </p:nvCxnSpPr>
        <p:spPr>
          <a:xfrm flipV="1">
            <a:off x="1191103" y="6003285"/>
            <a:ext cx="0" cy="571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Прямая соединительная линия 143"/>
          <p:cNvCxnSpPr/>
          <p:nvPr/>
        </p:nvCxnSpPr>
        <p:spPr>
          <a:xfrm flipV="1">
            <a:off x="1407127" y="6003285"/>
            <a:ext cx="0" cy="571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Прямая соединительная линия 144"/>
          <p:cNvCxnSpPr/>
          <p:nvPr/>
        </p:nvCxnSpPr>
        <p:spPr>
          <a:xfrm flipV="1">
            <a:off x="1623151" y="6003285"/>
            <a:ext cx="0" cy="571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Прямая соединительная линия 145"/>
          <p:cNvCxnSpPr/>
          <p:nvPr/>
        </p:nvCxnSpPr>
        <p:spPr>
          <a:xfrm flipV="1">
            <a:off x="1839175" y="6003285"/>
            <a:ext cx="0" cy="571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Прямая соединительная линия 146"/>
          <p:cNvCxnSpPr/>
          <p:nvPr/>
        </p:nvCxnSpPr>
        <p:spPr>
          <a:xfrm flipV="1">
            <a:off x="2055199" y="6003285"/>
            <a:ext cx="0" cy="571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Прямая соединительная линия 147"/>
          <p:cNvCxnSpPr/>
          <p:nvPr/>
        </p:nvCxnSpPr>
        <p:spPr>
          <a:xfrm flipV="1">
            <a:off x="2271223" y="6003285"/>
            <a:ext cx="0" cy="571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TextBox 148"/>
          <p:cNvSpPr txBox="1"/>
          <p:nvPr/>
        </p:nvSpPr>
        <p:spPr>
          <a:xfrm>
            <a:off x="1112640" y="5481449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47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5724128" y="629015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1410559"/>
              </p:ext>
            </p:extLst>
          </p:nvPr>
        </p:nvGraphicFramePr>
        <p:xfrm>
          <a:off x="6373675" y="3726376"/>
          <a:ext cx="2525713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23" name="Equation" r:id="rId11" imgW="1193760" imgH="203040" progId="Equation.DSMT4">
                  <p:embed/>
                </p:oleObj>
              </mc:Choice>
              <mc:Fallback>
                <p:oleObj name="Equation" r:id="rId11" imgW="11937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3675" y="3726376"/>
                        <a:ext cx="2525713" cy="449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0" name="Прямая соединительная линия 119"/>
          <p:cNvCxnSpPr/>
          <p:nvPr/>
        </p:nvCxnSpPr>
        <p:spPr>
          <a:xfrm flipV="1">
            <a:off x="2355338" y="3132676"/>
            <a:ext cx="1662496" cy="829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>
            <a:off x="2782129" y="262529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2496368" y="3132676"/>
            <a:ext cx="0" cy="757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Прямая соединительная линия 126"/>
          <p:cNvCxnSpPr/>
          <p:nvPr/>
        </p:nvCxnSpPr>
        <p:spPr>
          <a:xfrm>
            <a:off x="2771800" y="3140968"/>
            <a:ext cx="0" cy="757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единительная линия 127"/>
          <p:cNvCxnSpPr/>
          <p:nvPr/>
        </p:nvCxnSpPr>
        <p:spPr>
          <a:xfrm>
            <a:off x="3059832" y="3140968"/>
            <a:ext cx="0" cy="757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Прямая соединительная линия 128"/>
          <p:cNvCxnSpPr/>
          <p:nvPr/>
        </p:nvCxnSpPr>
        <p:spPr>
          <a:xfrm>
            <a:off x="3347864" y="3140968"/>
            <a:ext cx="0" cy="757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единительная линия 129"/>
          <p:cNvCxnSpPr/>
          <p:nvPr/>
        </p:nvCxnSpPr>
        <p:spPr>
          <a:xfrm>
            <a:off x="3563888" y="3140968"/>
            <a:ext cx="0" cy="757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Прямая соединительная линия 136"/>
          <p:cNvCxnSpPr/>
          <p:nvPr/>
        </p:nvCxnSpPr>
        <p:spPr>
          <a:xfrm>
            <a:off x="3779912" y="3140968"/>
            <a:ext cx="0" cy="757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Прямая соединительная линия 150"/>
          <p:cNvCxnSpPr/>
          <p:nvPr/>
        </p:nvCxnSpPr>
        <p:spPr>
          <a:xfrm flipV="1">
            <a:off x="2355338" y="4005064"/>
            <a:ext cx="1654452" cy="1095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TextBox 151"/>
          <p:cNvSpPr txBox="1"/>
          <p:nvPr/>
        </p:nvSpPr>
        <p:spPr>
          <a:xfrm>
            <a:off x="3455299" y="3450319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18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7" name="Прямая соединительная линия 106"/>
          <p:cNvCxnSpPr/>
          <p:nvPr/>
        </p:nvCxnSpPr>
        <p:spPr>
          <a:xfrm flipV="1">
            <a:off x="2585691" y="4099384"/>
            <a:ext cx="0" cy="7472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/>
          <p:cNvCxnSpPr/>
          <p:nvPr/>
        </p:nvCxnSpPr>
        <p:spPr>
          <a:xfrm flipV="1">
            <a:off x="2782129" y="4099384"/>
            <a:ext cx="0" cy="7472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/>
          <p:nvPr/>
        </p:nvCxnSpPr>
        <p:spPr>
          <a:xfrm flipV="1">
            <a:off x="2987824" y="4059851"/>
            <a:ext cx="0" cy="7867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Прямая соединительная линия 152"/>
          <p:cNvCxnSpPr/>
          <p:nvPr/>
        </p:nvCxnSpPr>
        <p:spPr>
          <a:xfrm flipV="1">
            <a:off x="3203848" y="4077072"/>
            <a:ext cx="0" cy="7867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Прямая соединительная линия 153"/>
          <p:cNvCxnSpPr/>
          <p:nvPr/>
        </p:nvCxnSpPr>
        <p:spPr>
          <a:xfrm flipV="1">
            <a:off x="3419872" y="4077072"/>
            <a:ext cx="0" cy="7867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Прямая соединительная линия 154"/>
          <p:cNvCxnSpPr/>
          <p:nvPr/>
        </p:nvCxnSpPr>
        <p:spPr>
          <a:xfrm flipV="1">
            <a:off x="3635896" y="4059851"/>
            <a:ext cx="0" cy="8039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Прямая соединительная линия 155"/>
          <p:cNvCxnSpPr/>
          <p:nvPr/>
        </p:nvCxnSpPr>
        <p:spPr>
          <a:xfrm flipV="1">
            <a:off x="3851920" y="4005064"/>
            <a:ext cx="0" cy="8640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Прямая соединительная линия 156"/>
          <p:cNvCxnSpPr/>
          <p:nvPr/>
        </p:nvCxnSpPr>
        <p:spPr>
          <a:xfrm>
            <a:off x="2358817" y="5373216"/>
            <a:ext cx="165901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Прямая соединительная линия 158"/>
          <p:cNvCxnSpPr/>
          <p:nvPr/>
        </p:nvCxnSpPr>
        <p:spPr>
          <a:xfrm flipV="1">
            <a:off x="2585691" y="5373216"/>
            <a:ext cx="0" cy="1178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Прямая соединительная линия 159"/>
          <p:cNvCxnSpPr/>
          <p:nvPr/>
        </p:nvCxnSpPr>
        <p:spPr>
          <a:xfrm flipV="1">
            <a:off x="2843808" y="5373216"/>
            <a:ext cx="0" cy="1178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Прямая соединительная линия 160"/>
          <p:cNvCxnSpPr/>
          <p:nvPr/>
        </p:nvCxnSpPr>
        <p:spPr>
          <a:xfrm flipV="1">
            <a:off x="3131840" y="5373216"/>
            <a:ext cx="0" cy="1178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Прямая соединительная линия 161"/>
          <p:cNvCxnSpPr/>
          <p:nvPr/>
        </p:nvCxnSpPr>
        <p:spPr>
          <a:xfrm flipV="1">
            <a:off x="3419872" y="5373216"/>
            <a:ext cx="0" cy="1178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Прямая соединительная линия 162"/>
          <p:cNvCxnSpPr/>
          <p:nvPr/>
        </p:nvCxnSpPr>
        <p:spPr>
          <a:xfrm flipV="1">
            <a:off x="3707904" y="5373216"/>
            <a:ext cx="0" cy="1178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Прямая соединительная линия 163"/>
          <p:cNvCxnSpPr/>
          <p:nvPr/>
        </p:nvCxnSpPr>
        <p:spPr>
          <a:xfrm flipV="1">
            <a:off x="3995936" y="5373216"/>
            <a:ext cx="0" cy="1178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TextBox 164"/>
          <p:cNvSpPr txBox="1"/>
          <p:nvPr/>
        </p:nvSpPr>
        <p:spPr>
          <a:xfrm>
            <a:off x="2911560" y="4869160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94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6" name="Объект 1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3644063"/>
              </p:ext>
            </p:extLst>
          </p:nvPr>
        </p:nvGraphicFramePr>
        <p:xfrm>
          <a:off x="5970588" y="2303036"/>
          <a:ext cx="3173412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24" name="Equation" r:id="rId13" imgW="1498320" imgH="228600" progId="Equation.DSMT4">
                  <p:embed/>
                </p:oleObj>
              </mc:Choice>
              <mc:Fallback>
                <p:oleObj name="Equation" r:id="rId13" imgW="1498320" imgH="228600" progId="Equation.DSMT4">
                  <p:embed/>
                  <p:pic>
                    <p:nvPicPr>
                      <p:cNvPr id="0" name="Объект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0588" y="2303036"/>
                        <a:ext cx="3173412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8" name="Объект 1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1242942"/>
              </p:ext>
            </p:extLst>
          </p:nvPr>
        </p:nvGraphicFramePr>
        <p:xfrm>
          <a:off x="6228184" y="2946797"/>
          <a:ext cx="271462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25" name="Equation" r:id="rId15" imgW="1282680" imgH="228600" progId="Equation.DSMT4">
                  <p:embed/>
                </p:oleObj>
              </mc:Choice>
              <mc:Fallback>
                <p:oleObj name="Equation" r:id="rId15" imgW="1282680" imgH="228600" progId="Equation.DSMT4">
                  <p:embed/>
                  <p:pic>
                    <p:nvPicPr>
                      <p:cNvPr id="0" name="Объект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8184" y="2946797"/>
                        <a:ext cx="2714625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6" name="Прямая соединительная линия 165"/>
          <p:cNvCxnSpPr/>
          <p:nvPr/>
        </p:nvCxnSpPr>
        <p:spPr>
          <a:xfrm>
            <a:off x="3995936" y="3140969"/>
            <a:ext cx="1716014" cy="6480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Прямая соединительная линия 167"/>
          <p:cNvCxnSpPr/>
          <p:nvPr/>
        </p:nvCxnSpPr>
        <p:spPr>
          <a:xfrm flipV="1">
            <a:off x="5724128" y="3217545"/>
            <a:ext cx="0" cy="57149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TextBox 176"/>
          <p:cNvSpPr txBox="1"/>
          <p:nvPr/>
        </p:nvSpPr>
        <p:spPr>
          <a:xfrm>
            <a:off x="5120291" y="3671565"/>
            <a:ext cx="6506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-11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9" name="Прямая соединительная линия 178"/>
          <p:cNvCxnSpPr/>
          <p:nvPr/>
        </p:nvCxnSpPr>
        <p:spPr>
          <a:xfrm>
            <a:off x="4504928" y="3217545"/>
            <a:ext cx="0" cy="1124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Прямая соединительная линия 180"/>
          <p:cNvCxnSpPr/>
          <p:nvPr/>
        </p:nvCxnSpPr>
        <p:spPr>
          <a:xfrm>
            <a:off x="4737177" y="3217545"/>
            <a:ext cx="0" cy="2283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Прямая соединительная линия 182"/>
          <p:cNvCxnSpPr/>
          <p:nvPr/>
        </p:nvCxnSpPr>
        <p:spPr>
          <a:xfrm>
            <a:off x="4962128" y="3208407"/>
            <a:ext cx="0" cy="2948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Прямая соединительная линия 184"/>
          <p:cNvCxnSpPr/>
          <p:nvPr/>
        </p:nvCxnSpPr>
        <p:spPr>
          <a:xfrm>
            <a:off x="5220072" y="3217545"/>
            <a:ext cx="0" cy="3738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Прямая соединительная линия 186"/>
          <p:cNvCxnSpPr/>
          <p:nvPr/>
        </p:nvCxnSpPr>
        <p:spPr>
          <a:xfrm>
            <a:off x="5451682" y="3217545"/>
            <a:ext cx="0" cy="5117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Прямая со стрелкой 157"/>
          <p:cNvCxnSpPr/>
          <p:nvPr/>
        </p:nvCxnSpPr>
        <p:spPr>
          <a:xfrm flipV="1">
            <a:off x="5430101" y="191726"/>
            <a:ext cx="0" cy="1194492"/>
          </a:xfrm>
          <a:prstGeom prst="straightConnector1">
            <a:avLst/>
          </a:prstGeom>
          <a:ln w="28575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4618145"/>
              </p:ext>
            </p:extLst>
          </p:nvPr>
        </p:nvGraphicFramePr>
        <p:xfrm>
          <a:off x="5484664" y="82765"/>
          <a:ext cx="671512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26" name="Equation" r:id="rId17" imgW="317160" imgH="228600" progId="Equation.DSMT4">
                  <p:embed/>
                </p:oleObj>
              </mc:Choice>
              <mc:Fallback>
                <p:oleObj name="Equation" r:id="rId17" imgW="317160" imgH="228600" progId="Equation.DSMT4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4664" y="82765"/>
                        <a:ext cx="671512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67651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8" grpId="0"/>
      <p:bldP spid="59" grpId="0"/>
      <p:bldP spid="60" grpId="0"/>
      <p:bldP spid="77" grpId="0"/>
      <p:bldP spid="134" grpId="0"/>
      <p:bldP spid="17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>
            <a:off x="527374" y="1529408"/>
            <a:ext cx="216024" cy="288032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556870" y="1385392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69886" y="1817440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23528" y="1961456"/>
            <a:ext cx="5760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Равнобедренный треугольник 9"/>
          <p:cNvSpPr/>
          <p:nvPr/>
        </p:nvSpPr>
        <p:spPr>
          <a:xfrm>
            <a:off x="5639942" y="1529408"/>
            <a:ext cx="216024" cy="432048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5669438" y="1385392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5451682" y="1961456"/>
            <a:ext cx="5760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5" idx="0"/>
          </p:cNvCxnSpPr>
          <p:nvPr/>
        </p:nvCxnSpPr>
        <p:spPr>
          <a:xfrm>
            <a:off x="628878" y="1385392"/>
            <a:ext cx="508307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5" idx="0"/>
          </p:cNvCxnSpPr>
          <p:nvPr/>
        </p:nvCxnSpPr>
        <p:spPr>
          <a:xfrm flipH="1">
            <a:off x="620219" y="1385392"/>
            <a:ext cx="8659" cy="53559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011522" y="1385392"/>
            <a:ext cx="12625" cy="53559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5711950" y="1457400"/>
            <a:ext cx="27764" cy="52839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2355338" y="1385392"/>
            <a:ext cx="1732" cy="53559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627146" y="2393504"/>
            <a:ext cx="1728192" cy="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2355338" y="2393504"/>
            <a:ext cx="1656184" cy="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4011522" y="2393504"/>
            <a:ext cx="1728192" cy="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347226" y="2033464"/>
            <a:ext cx="320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511803" y="203346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952888" y="2033464"/>
            <a:ext cx="320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1" name="Прямая со стрелкой 30"/>
          <p:cNvCxnSpPr/>
          <p:nvPr/>
        </p:nvCxnSpPr>
        <p:spPr>
          <a:xfrm>
            <a:off x="483130" y="1385392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2355338" y="954168"/>
            <a:ext cx="1734" cy="4320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399582" y="830980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7" name="Группа 36"/>
          <p:cNvGrpSpPr/>
          <p:nvPr/>
        </p:nvGrpSpPr>
        <p:grpSpPr>
          <a:xfrm rot="10800000">
            <a:off x="4047728" y="954169"/>
            <a:ext cx="1676400" cy="432048"/>
            <a:chOff x="3868688" y="3933056"/>
            <a:chExt cx="1676400" cy="432048"/>
          </a:xfrm>
        </p:grpSpPr>
        <p:cxnSp>
          <p:nvCxnSpPr>
            <p:cNvPr id="42" name="Прямая со стрелкой 41"/>
            <p:cNvCxnSpPr/>
            <p:nvPr/>
          </p:nvCxnSpPr>
          <p:spPr>
            <a:xfrm flipV="1">
              <a:off x="38686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 стрелкой 42"/>
            <p:cNvCxnSpPr/>
            <p:nvPr/>
          </p:nvCxnSpPr>
          <p:spPr>
            <a:xfrm flipV="1">
              <a:off x="40210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 стрелкой 43"/>
            <p:cNvCxnSpPr/>
            <p:nvPr/>
          </p:nvCxnSpPr>
          <p:spPr>
            <a:xfrm flipV="1">
              <a:off x="41734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 стрелкой 44"/>
            <p:cNvCxnSpPr/>
            <p:nvPr/>
          </p:nvCxnSpPr>
          <p:spPr>
            <a:xfrm flipV="1">
              <a:off x="43258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 стрелкой 45"/>
            <p:cNvCxnSpPr/>
            <p:nvPr/>
          </p:nvCxnSpPr>
          <p:spPr>
            <a:xfrm flipV="1">
              <a:off x="44782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 стрелкой 46"/>
            <p:cNvCxnSpPr/>
            <p:nvPr/>
          </p:nvCxnSpPr>
          <p:spPr>
            <a:xfrm flipV="1">
              <a:off x="46306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 стрелкой 47"/>
            <p:cNvCxnSpPr/>
            <p:nvPr/>
          </p:nvCxnSpPr>
          <p:spPr>
            <a:xfrm flipV="1">
              <a:off x="47830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 стрелкой 48"/>
            <p:cNvCxnSpPr/>
            <p:nvPr/>
          </p:nvCxnSpPr>
          <p:spPr>
            <a:xfrm flipV="1">
              <a:off x="49354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 стрелкой 49"/>
            <p:cNvCxnSpPr/>
            <p:nvPr/>
          </p:nvCxnSpPr>
          <p:spPr>
            <a:xfrm flipV="1">
              <a:off x="50878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 стрелкой 50"/>
            <p:cNvCxnSpPr/>
            <p:nvPr/>
          </p:nvCxnSpPr>
          <p:spPr>
            <a:xfrm flipV="1">
              <a:off x="52402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 стрелкой 51"/>
            <p:cNvCxnSpPr/>
            <p:nvPr/>
          </p:nvCxnSpPr>
          <p:spPr>
            <a:xfrm flipV="1">
              <a:off x="53926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 стрелкой 52"/>
            <p:cNvCxnSpPr/>
            <p:nvPr/>
          </p:nvCxnSpPr>
          <p:spPr>
            <a:xfrm flipV="1">
              <a:off x="55450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>
              <a:off x="3868688" y="4365104"/>
              <a:ext cx="165618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4" name="Прямая со стрелкой 63"/>
          <p:cNvCxnSpPr/>
          <p:nvPr/>
        </p:nvCxnSpPr>
        <p:spPr>
          <a:xfrm flipH="1">
            <a:off x="3491880" y="764704"/>
            <a:ext cx="51964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>
            <a:off x="4011522" y="1961456"/>
            <a:ext cx="49340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3338766" y="296218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97021" y="1040984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724128" y="1190003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H="1" flipV="1">
            <a:off x="4009790" y="779512"/>
            <a:ext cx="1732" cy="11819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Овал 39"/>
          <p:cNvSpPr/>
          <p:nvPr/>
        </p:nvSpPr>
        <p:spPr>
          <a:xfrm>
            <a:off x="207723" y="515082"/>
            <a:ext cx="807674" cy="1800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4" name="Прямая со стрелкой 53"/>
          <p:cNvCxnSpPr/>
          <p:nvPr/>
        </p:nvCxnSpPr>
        <p:spPr>
          <a:xfrm flipH="1" flipV="1">
            <a:off x="216497" y="1268760"/>
            <a:ext cx="1732" cy="14401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383777" y="53417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Овал 69"/>
          <p:cNvSpPr/>
          <p:nvPr/>
        </p:nvSpPr>
        <p:spPr>
          <a:xfrm>
            <a:off x="1964126" y="506289"/>
            <a:ext cx="807674" cy="1800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1" name="Прямая со стрелкой 70"/>
          <p:cNvCxnSpPr>
            <a:stCxn id="70" idx="2"/>
          </p:cNvCxnSpPr>
          <p:nvPr/>
        </p:nvCxnSpPr>
        <p:spPr>
          <a:xfrm flipV="1">
            <a:off x="1964126" y="1196752"/>
            <a:ext cx="13854" cy="20963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2140180" y="44624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Овал 72"/>
          <p:cNvSpPr/>
          <p:nvPr/>
        </p:nvSpPr>
        <p:spPr>
          <a:xfrm>
            <a:off x="3620310" y="434281"/>
            <a:ext cx="807674" cy="1800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4" name="Прямая со стрелкой 73"/>
          <p:cNvCxnSpPr/>
          <p:nvPr/>
        </p:nvCxnSpPr>
        <p:spPr>
          <a:xfrm flipH="1">
            <a:off x="3618578" y="1134189"/>
            <a:ext cx="17318" cy="13457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3796364" y="-27384"/>
            <a:ext cx="510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2T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Полилиния 56"/>
          <p:cNvSpPr/>
          <p:nvPr/>
        </p:nvSpPr>
        <p:spPr>
          <a:xfrm>
            <a:off x="5015082" y="514986"/>
            <a:ext cx="62654" cy="1682496"/>
          </a:xfrm>
          <a:custGeom>
            <a:avLst/>
            <a:gdLst>
              <a:gd name="connsiteX0" fmla="*/ 10668 w 166116"/>
              <a:gd name="connsiteY0" fmla="*/ 0 h 1682496"/>
              <a:gd name="connsiteX1" fmla="*/ 166116 w 166116"/>
              <a:gd name="connsiteY1" fmla="*/ 777240 h 1682496"/>
              <a:gd name="connsiteX2" fmla="*/ 10668 w 166116"/>
              <a:gd name="connsiteY2" fmla="*/ 1143000 h 1682496"/>
              <a:gd name="connsiteX3" fmla="*/ 102108 w 166116"/>
              <a:gd name="connsiteY3" fmla="*/ 1682496 h 1682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6116" h="1682496">
                <a:moveTo>
                  <a:pt x="10668" y="0"/>
                </a:moveTo>
                <a:cubicBezTo>
                  <a:pt x="88392" y="293370"/>
                  <a:pt x="166116" y="586740"/>
                  <a:pt x="166116" y="777240"/>
                </a:cubicBezTo>
                <a:cubicBezTo>
                  <a:pt x="166116" y="967740"/>
                  <a:pt x="21336" y="992124"/>
                  <a:pt x="10668" y="1143000"/>
                </a:cubicBezTo>
                <a:cubicBezTo>
                  <a:pt x="0" y="1293876"/>
                  <a:pt x="30480" y="1644396"/>
                  <a:pt x="102108" y="1682496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8" name="TextBox 57"/>
          <p:cNvSpPr txBox="1"/>
          <p:nvPr/>
        </p:nvSpPr>
        <p:spPr>
          <a:xfrm>
            <a:off x="4719946" y="332656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III</a:t>
            </a:r>
            <a:endParaRPr lang="ru-RU" dirty="0"/>
          </a:p>
        </p:txBody>
      </p:sp>
      <p:sp>
        <p:nvSpPr>
          <p:cNvPr id="59" name="TextBox 58"/>
          <p:cNvSpPr txBox="1"/>
          <p:nvPr/>
        </p:nvSpPr>
        <p:spPr>
          <a:xfrm>
            <a:off x="4718266" y="1979548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III</a:t>
            </a:r>
            <a:endParaRPr lang="ru-RU" dirty="0"/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5020598" y="2132856"/>
            <a:ext cx="719118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020598" y="1671191"/>
            <a:ext cx="423514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2" name="Объект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5049454"/>
              </p:ext>
            </p:extLst>
          </p:nvPr>
        </p:nvGraphicFramePr>
        <p:xfrm>
          <a:off x="6805613" y="557213"/>
          <a:ext cx="131762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54" name="Equation" r:id="rId3" imgW="622080" imgH="228600" progId="Equation.DSMT4">
                  <p:embed/>
                </p:oleObj>
              </mc:Choice>
              <mc:Fallback>
                <p:oleObj name="Equation" r:id="rId3" imgW="6220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5613" y="557213"/>
                        <a:ext cx="1317625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" name="TextBox 76"/>
          <p:cNvSpPr txBox="1"/>
          <p:nvPr/>
        </p:nvSpPr>
        <p:spPr>
          <a:xfrm>
            <a:off x="6588224" y="82765"/>
            <a:ext cx="2096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Сечение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III-III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8" name="Прямая со стрелкой 77"/>
          <p:cNvCxnSpPr/>
          <p:nvPr/>
        </p:nvCxnSpPr>
        <p:spPr>
          <a:xfrm flipH="1" flipV="1">
            <a:off x="617741" y="692696"/>
            <a:ext cx="1732" cy="64807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/>
          <p:nvPr/>
        </p:nvCxnSpPr>
        <p:spPr>
          <a:xfrm flipH="1" flipV="1">
            <a:off x="5723810" y="692696"/>
            <a:ext cx="1732" cy="64807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0" name="Объект 7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8032163"/>
              </p:ext>
            </p:extLst>
          </p:nvPr>
        </p:nvGraphicFramePr>
        <p:xfrm>
          <a:off x="45166" y="637965"/>
          <a:ext cx="642938" cy="53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55" name="Формула" r:id="rId5" imgW="203040" imgH="203040" progId="Equation.3">
                  <p:embed/>
                </p:oleObj>
              </mc:Choice>
              <mc:Fallback>
                <p:oleObj name="Формула" r:id="rId5" imgW="2030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66" y="637965"/>
                        <a:ext cx="642938" cy="534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198115"/>
              </p:ext>
            </p:extLst>
          </p:nvPr>
        </p:nvGraphicFramePr>
        <p:xfrm>
          <a:off x="5786173" y="598579"/>
          <a:ext cx="642937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56" name="Формула" r:id="rId7" imgW="203040" imgH="203040" progId="Equation.3">
                  <p:embed/>
                </p:oleObj>
              </mc:Choice>
              <mc:Fallback>
                <p:oleObj name="Формула" r:id="rId7" imgW="2030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6173" y="598579"/>
                        <a:ext cx="642937" cy="534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2" name="Прямая со стрелкой 81"/>
          <p:cNvCxnSpPr/>
          <p:nvPr/>
        </p:nvCxnSpPr>
        <p:spPr>
          <a:xfrm>
            <a:off x="483130" y="2276872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633068" y="3208407"/>
            <a:ext cx="510664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-39991" y="2852936"/>
            <a:ext cx="61908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кН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323528" y="2946797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5691692" y="2922659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flipV="1">
            <a:off x="611560" y="2636912"/>
            <a:ext cx="0" cy="57149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 flipV="1">
            <a:off x="2339752" y="2636912"/>
            <a:ext cx="0" cy="57149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611560" y="2636912"/>
            <a:ext cx="174377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flipV="1">
            <a:off x="743398" y="2636912"/>
            <a:ext cx="0" cy="571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 flipV="1">
            <a:off x="971600" y="2636912"/>
            <a:ext cx="0" cy="571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 flipV="1">
            <a:off x="1187624" y="2636912"/>
            <a:ext cx="0" cy="571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 flipV="1">
            <a:off x="1403648" y="2636912"/>
            <a:ext cx="0" cy="571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 flipV="1">
            <a:off x="1619672" y="2636912"/>
            <a:ext cx="0" cy="571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 flipV="1">
            <a:off x="1835696" y="2636912"/>
            <a:ext cx="0" cy="571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flipV="1">
            <a:off x="2051720" y="2636912"/>
            <a:ext cx="0" cy="571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 flipV="1">
            <a:off x="2267744" y="2636912"/>
            <a:ext cx="0" cy="571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138837" y="2348880"/>
            <a:ext cx="5304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11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0" name="Прямая соединительная линия 99"/>
          <p:cNvCxnSpPr/>
          <p:nvPr/>
        </p:nvCxnSpPr>
        <p:spPr>
          <a:xfrm>
            <a:off x="636547" y="4846588"/>
            <a:ext cx="510664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-104577" y="4389662"/>
            <a:ext cx="84189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800" i="1" baseline="-250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кН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м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654748" y="4664819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cxnSp>
        <p:nvCxnSpPr>
          <p:cNvPr id="105" name="Прямая соединительная линия 104"/>
          <p:cNvCxnSpPr/>
          <p:nvPr/>
        </p:nvCxnSpPr>
        <p:spPr>
          <a:xfrm flipV="1">
            <a:off x="2343231" y="4099384"/>
            <a:ext cx="0" cy="74720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 flipV="1">
            <a:off x="628878" y="4099384"/>
            <a:ext cx="1728194" cy="7673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 flipV="1">
            <a:off x="975079" y="4725847"/>
            <a:ext cx="0" cy="1207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 flipV="1">
            <a:off x="1191103" y="4605106"/>
            <a:ext cx="0" cy="2414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/>
          <p:nvPr/>
        </p:nvCxnSpPr>
        <p:spPr>
          <a:xfrm flipV="1">
            <a:off x="1407127" y="4483050"/>
            <a:ext cx="0" cy="3635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 flipH="1" flipV="1">
            <a:off x="1619672" y="4389662"/>
            <a:ext cx="3479" cy="4569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единительная линия 111"/>
          <p:cNvCxnSpPr/>
          <p:nvPr/>
        </p:nvCxnSpPr>
        <p:spPr>
          <a:xfrm flipH="1" flipV="1">
            <a:off x="1835696" y="4275093"/>
            <a:ext cx="3481" cy="5714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/>
          <p:nvPr/>
        </p:nvCxnSpPr>
        <p:spPr>
          <a:xfrm flipV="1">
            <a:off x="2055199" y="4199746"/>
            <a:ext cx="0" cy="6694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единительная линия 113"/>
          <p:cNvCxnSpPr/>
          <p:nvPr/>
        </p:nvCxnSpPr>
        <p:spPr>
          <a:xfrm flipH="1" flipV="1">
            <a:off x="2267744" y="4099384"/>
            <a:ext cx="3479" cy="7472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1458180" y="3591419"/>
            <a:ext cx="8130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6,5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5" name="Прямая соединительная линия 134"/>
          <p:cNvCxnSpPr/>
          <p:nvPr/>
        </p:nvCxnSpPr>
        <p:spPr>
          <a:xfrm>
            <a:off x="636547" y="6574780"/>
            <a:ext cx="510664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135"/>
          <p:cNvSpPr txBox="1"/>
          <p:nvPr/>
        </p:nvSpPr>
        <p:spPr>
          <a:xfrm>
            <a:off x="-36512" y="5949280"/>
            <a:ext cx="84189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800" i="1" baseline="-25000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кНм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8" name="Прямая соединительная линия 137"/>
          <p:cNvCxnSpPr/>
          <p:nvPr/>
        </p:nvCxnSpPr>
        <p:spPr>
          <a:xfrm flipV="1">
            <a:off x="615039" y="6003285"/>
            <a:ext cx="0" cy="57149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Прямая соединительная линия 138"/>
          <p:cNvCxnSpPr/>
          <p:nvPr/>
        </p:nvCxnSpPr>
        <p:spPr>
          <a:xfrm flipV="1">
            <a:off x="2343231" y="5392380"/>
            <a:ext cx="15586" cy="118240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Прямая соединительная линия 139"/>
          <p:cNvCxnSpPr/>
          <p:nvPr/>
        </p:nvCxnSpPr>
        <p:spPr>
          <a:xfrm>
            <a:off x="615039" y="6003285"/>
            <a:ext cx="174377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Прямая соединительная линия 140"/>
          <p:cNvCxnSpPr/>
          <p:nvPr/>
        </p:nvCxnSpPr>
        <p:spPr>
          <a:xfrm flipV="1">
            <a:off x="746877" y="6003285"/>
            <a:ext cx="0" cy="571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Прямая соединительная линия 141"/>
          <p:cNvCxnSpPr/>
          <p:nvPr/>
        </p:nvCxnSpPr>
        <p:spPr>
          <a:xfrm flipV="1">
            <a:off x="975079" y="6003285"/>
            <a:ext cx="0" cy="571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Прямая соединительная линия 142"/>
          <p:cNvCxnSpPr/>
          <p:nvPr/>
        </p:nvCxnSpPr>
        <p:spPr>
          <a:xfrm flipV="1">
            <a:off x="1191103" y="6003285"/>
            <a:ext cx="0" cy="571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Прямая соединительная линия 143"/>
          <p:cNvCxnSpPr/>
          <p:nvPr/>
        </p:nvCxnSpPr>
        <p:spPr>
          <a:xfrm flipV="1">
            <a:off x="1407127" y="6003285"/>
            <a:ext cx="0" cy="571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Прямая соединительная линия 144"/>
          <p:cNvCxnSpPr/>
          <p:nvPr/>
        </p:nvCxnSpPr>
        <p:spPr>
          <a:xfrm flipV="1">
            <a:off x="1623151" y="6003285"/>
            <a:ext cx="0" cy="571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Прямая соединительная линия 145"/>
          <p:cNvCxnSpPr/>
          <p:nvPr/>
        </p:nvCxnSpPr>
        <p:spPr>
          <a:xfrm flipV="1">
            <a:off x="1839175" y="6003285"/>
            <a:ext cx="0" cy="571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Прямая соединительная линия 146"/>
          <p:cNvCxnSpPr/>
          <p:nvPr/>
        </p:nvCxnSpPr>
        <p:spPr>
          <a:xfrm flipV="1">
            <a:off x="2055199" y="6003285"/>
            <a:ext cx="0" cy="571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Прямая соединительная линия 147"/>
          <p:cNvCxnSpPr/>
          <p:nvPr/>
        </p:nvCxnSpPr>
        <p:spPr>
          <a:xfrm flipV="1">
            <a:off x="2271223" y="6003285"/>
            <a:ext cx="0" cy="571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TextBox 148"/>
          <p:cNvSpPr txBox="1"/>
          <p:nvPr/>
        </p:nvSpPr>
        <p:spPr>
          <a:xfrm>
            <a:off x="1112640" y="5481449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47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5724128" y="629015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cxnSp>
        <p:nvCxnSpPr>
          <p:cNvPr id="120" name="Прямая соединительная линия 119"/>
          <p:cNvCxnSpPr/>
          <p:nvPr/>
        </p:nvCxnSpPr>
        <p:spPr>
          <a:xfrm flipV="1">
            <a:off x="2355338" y="3132676"/>
            <a:ext cx="1662496" cy="829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>
            <a:off x="2782129" y="262529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2496368" y="3132676"/>
            <a:ext cx="0" cy="757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Прямая соединительная линия 126"/>
          <p:cNvCxnSpPr/>
          <p:nvPr/>
        </p:nvCxnSpPr>
        <p:spPr>
          <a:xfrm>
            <a:off x="2771800" y="3140968"/>
            <a:ext cx="0" cy="757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единительная линия 127"/>
          <p:cNvCxnSpPr/>
          <p:nvPr/>
        </p:nvCxnSpPr>
        <p:spPr>
          <a:xfrm>
            <a:off x="3059832" y="3140968"/>
            <a:ext cx="0" cy="757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Прямая соединительная линия 128"/>
          <p:cNvCxnSpPr/>
          <p:nvPr/>
        </p:nvCxnSpPr>
        <p:spPr>
          <a:xfrm>
            <a:off x="3347864" y="3140968"/>
            <a:ext cx="0" cy="757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единительная линия 129"/>
          <p:cNvCxnSpPr/>
          <p:nvPr/>
        </p:nvCxnSpPr>
        <p:spPr>
          <a:xfrm>
            <a:off x="3563888" y="3140968"/>
            <a:ext cx="0" cy="757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Прямая соединительная линия 136"/>
          <p:cNvCxnSpPr/>
          <p:nvPr/>
        </p:nvCxnSpPr>
        <p:spPr>
          <a:xfrm>
            <a:off x="3779912" y="3140968"/>
            <a:ext cx="0" cy="757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Прямая соединительная линия 150"/>
          <p:cNvCxnSpPr/>
          <p:nvPr/>
        </p:nvCxnSpPr>
        <p:spPr>
          <a:xfrm flipV="1">
            <a:off x="2355338" y="4005064"/>
            <a:ext cx="1654452" cy="1095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TextBox 151"/>
          <p:cNvSpPr txBox="1"/>
          <p:nvPr/>
        </p:nvSpPr>
        <p:spPr>
          <a:xfrm>
            <a:off x="3455299" y="3467723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18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7" name="Прямая соединительная линия 106"/>
          <p:cNvCxnSpPr/>
          <p:nvPr/>
        </p:nvCxnSpPr>
        <p:spPr>
          <a:xfrm flipV="1">
            <a:off x="2585691" y="4099384"/>
            <a:ext cx="0" cy="7472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/>
          <p:cNvCxnSpPr/>
          <p:nvPr/>
        </p:nvCxnSpPr>
        <p:spPr>
          <a:xfrm flipV="1">
            <a:off x="2782129" y="4099384"/>
            <a:ext cx="0" cy="7472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/>
          <p:nvPr/>
        </p:nvCxnSpPr>
        <p:spPr>
          <a:xfrm flipV="1">
            <a:off x="2987824" y="4059851"/>
            <a:ext cx="0" cy="7867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Прямая соединительная линия 152"/>
          <p:cNvCxnSpPr/>
          <p:nvPr/>
        </p:nvCxnSpPr>
        <p:spPr>
          <a:xfrm flipV="1">
            <a:off x="3203848" y="4077072"/>
            <a:ext cx="0" cy="7867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Прямая соединительная линия 153"/>
          <p:cNvCxnSpPr/>
          <p:nvPr/>
        </p:nvCxnSpPr>
        <p:spPr>
          <a:xfrm flipV="1">
            <a:off x="3419872" y="4077072"/>
            <a:ext cx="0" cy="7867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Прямая соединительная линия 154"/>
          <p:cNvCxnSpPr/>
          <p:nvPr/>
        </p:nvCxnSpPr>
        <p:spPr>
          <a:xfrm flipV="1">
            <a:off x="3635896" y="4059851"/>
            <a:ext cx="0" cy="8039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Прямая соединительная линия 155"/>
          <p:cNvCxnSpPr/>
          <p:nvPr/>
        </p:nvCxnSpPr>
        <p:spPr>
          <a:xfrm flipV="1">
            <a:off x="3851920" y="4005064"/>
            <a:ext cx="0" cy="8640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Прямая соединительная линия 156"/>
          <p:cNvCxnSpPr/>
          <p:nvPr/>
        </p:nvCxnSpPr>
        <p:spPr>
          <a:xfrm>
            <a:off x="2358817" y="5373216"/>
            <a:ext cx="165901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Прямая соединительная линия 158"/>
          <p:cNvCxnSpPr/>
          <p:nvPr/>
        </p:nvCxnSpPr>
        <p:spPr>
          <a:xfrm flipV="1">
            <a:off x="2585691" y="5373216"/>
            <a:ext cx="0" cy="1178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Прямая соединительная линия 159"/>
          <p:cNvCxnSpPr/>
          <p:nvPr/>
        </p:nvCxnSpPr>
        <p:spPr>
          <a:xfrm flipV="1">
            <a:off x="2843808" y="5373216"/>
            <a:ext cx="0" cy="1178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Прямая соединительная линия 160"/>
          <p:cNvCxnSpPr/>
          <p:nvPr/>
        </p:nvCxnSpPr>
        <p:spPr>
          <a:xfrm flipV="1">
            <a:off x="3131840" y="5373216"/>
            <a:ext cx="0" cy="1178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Прямая соединительная линия 161"/>
          <p:cNvCxnSpPr/>
          <p:nvPr/>
        </p:nvCxnSpPr>
        <p:spPr>
          <a:xfrm flipV="1">
            <a:off x="3419872" y="5373216"/>
            <a:ext cx="0" cy="1178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Прямая соединительная линия 162"/>
          <p:cNvCxnSpPr/>
          <p:nvPr/>
        </p:nvCxnSpPr>
        <p:spPr>
          <a:xfrm flipV="1">
            <a:off x="3707904" y="5373216"/>
            <a:ext cx="0" cy="1178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Прямая соединительная линия 163"/>
          <p:cNvCxnSpPr/>
          <p:nvPr/>
        </p:nvCxnSpPr>
        <p:spPr>
          <a:xfrm flipV="1">
            <a:off x="3995936" y="5373216"/>
            <a:ext cx="0" cy="1178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TextBox 164"/>
          <p:cNvSpPr txBox="1"/>
          <p:nvPr/>
        </p:nvSpPr>
        <p:spPr>
          <a:xfrm>
            <a:off x="2911560" y="4869160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94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6" name="Прямая соединительная линия 165"/>
          <p:cNvCxnSpPr/>
          <p:nvPr/>
        </p:nvCxnSpPr>
        <p:spPr>
          <a:xfrm>
            <a:off x="3995936" y="3140969"/>
            <a:ext cx="1716014" cy="6480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Прямая соединительная линия 167"/>
          <p:cNvCxnSpPr/>
          <p:nvPr/>
        </p:nvCxnSpPr>
        <p:spPr>
          <a:xfrm flipV="1">
            <a:off x="5724128" y="3217545"/>
            <a:ext cx="0" cy="57149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TextBox 176"/>
          <p:cNvSpPr txBox="1"/>
          <p:nvPr/>
        </p:nvSpPr>
        <p:spPr>
          <a:xfrm>
            <a:off x="5120291" y="3671565"/>
            <a:ext cx="6506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-11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9" name="Прямая соединительная линия 178"/>
          <p:cNvCxnSpPr/>
          <p:nvPr/>
        </p:nvCxnSpPr>
        <p:spPr>
          <a:xfrm>
            <a:off x="4504928" y="3217545"/>
            <a:ext cx="0" cy="1124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Прямая соединительная линия 180"/>
          <p:cNvCxnSpPr/>
          <p:nvPr/>
        </p:nvCxnSpPr>
        <p:spPr>
          <a:xfrm>
            <a:off x="4737177" y="3217545"/>
            <a:ext cx="0" cy="2283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Прямая соединительная линия 182"/>
          <p:cNvCxnSpPr/>
          <p:nvPr/>
        </p:nvCxnSpPr>
        <p:spPr>
          <a:xfrm>
            <a:off x="4962128" y="3208407"/>
            <a:ext cx="0" cy="2948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Прямая соединительная линия 184"/>
          <p:cNvCxnSpPr/>
          <p:nvPr/>
        </p:nvCxnSpPr>
        <p:spPr>
          <a:xfrm>
            <a:off x="5220072" y="3217545"/>
            <a:ext cx="0" cy="3738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Прямая соединительная линия 186"/>
          <p:cNvCxnSpPr/>
          <p:nvPr/>
        </p:nvCxnSpPr>
        <p:spPr>
          <a:xfrm>
            <a:off x="5451682" y="3217545"/>
            <a:ext cx="0" cy="5117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8" name="Объект 1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5072788"/>
              </p:ext>
            </p:extLst>
          </p:nvPr>
        </p:nvGraphicFramePr>
        <p:xfrm>
          <a:off x="6327250" y="1571501"/>
          <a:ext cx="2608263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57" name="Equation" r:id="rId9" imgW="1231560" imgH="419040" progId="Equation.DSMT4">
                  <p:embed/>
                </p:oleObj>
              </mc:Choice>
              <mc:Fallback>
                <p:oleObj name="Equation" r:id="rId9" imgW="123156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7250" y="1571501"/>
                        <a:ext cx="2608263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7" name="Объект 1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6784486"/>
              </p:ext>
            </p:extLst>
          </p:nvPr>
        </p:nvGraphicFramePr>
        <p:xfrm>
          <a:off x="6566842" y="2600523"/>
          <a:ext cx="204152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58" name="Equation" r:id="rId11" imgW="965160" imgH="228600" progId="Equation.DSMT4">
                  <p:embed/>
                </p:oleObj>
              </mc:Choice>
              <mc:Fallback>
                <p:oleObj name="Equation" r:id="rId11" imgW="9651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6842" y="2600523"/>
                        <a:ext cx="2041525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0" name="TextBox 169"/>
          <p:cNvSpPr txBox="1"/>
          <p:nvPr/>
        </p:nvSpPr>
        <p:spPr>
          <a:xfrm>
            <a:off x="6118765" y="1121792"/>
            <a:ext cx="30252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Изгибающий момент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4680745"/>
              </p:ext>
            </p:extLst>
          </p:nvPr>
        </p:nvGraphicFramePr>
        <p:xfrm>
          <a:off x="6018950" y="3041329"/>
          <a:ext cx="3119437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59" name="Equation" r:id="rId13" imgW="1473120" imgH="419040" progId="Equation.DSMT4">
                  <p:embed/>
                </p:oleObj>
              </mc:Choice>
              <mc:Fallback>
                <p:oleObj name="Equation" r:id="rId13" imgW="1473120" imgH="419040" progId="Equation.DSMT4">
                  <p:embed/>
                  <p:pic>
                    <p:nvPicPr>
                      <p:cNvPr id="0" name="Объект 1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8950" y="3041329"/>
                        <a:ext cx="3119437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9756496"/>
              </p:ext>
            </p:extLst>
          </p:nvPr>
        </p:nvGraphicFramePr>
        <p:xfrm>
          <a:off x="6559177" y="3990943"/>
          <a:ext cx="2125663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60" name="Equation" r:id="rId15" imgW="1002960" imgH="419040" progId="Equation.DSMT4">
                  <p:embed/>
                </p:oleObj>
              </mc:Choice>
              <mc:Fallback>
                <p:oleObj name="Equation" r:id="rId15" imgW="1002960" imgH="419040" progId="Equation.DSMT4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9177" y="3990943"/>
                        <a:ext cx="2125663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2498200"/>
              </p:ext>
            </p:extLst>
          </p:nvPr>
        </p:nvGraphicFramePr>
        <p:xfrm>
          <a:off x="6660232" y="5033774"/>
          <a:ext cx="129222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61" name="Equation" r:id="rId17" imgW="609480" imgH="203040" progId="Equation.DSMT4">
                  <p:embed/>
                </p:oleObj>
              </mc:Choice>
              <mc:Fallback>
                <p:oleObj name="Equation" r:id="rId17" imgW="609480" imgH="203040" progId="Equation.DSMT4">
                  <p:embed/>
                  <p:pic>
                    <p:nvPicPr>
                      <p:cNvPr id="0" name="Объект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0232" y="5033774"/>
                        <a:ext cx="1292225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Прямая соединительная линия 20"/>
          <p:cNvCxnSpPr/>
          <p:nvPr/>
        </p:nvCxnSpPr>
        <p:spPr>
          <a:xfrm>
            <a:off x="4009790" y="4005064"/>
            <a:ext cx="8044" cy="3845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TextBox 173"/>
          <p:cNvSpPr txBox="1"/>
          <p:nvPr/>
        </p:nvSpPr>
        <p:spPr>
          <a:xfrm>
            <a:off x="3950202" y="3729333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9" name="Прямая со стрелкой 168"/>
          <p:cNvCxnSpPr/>
          <p:nvPr/>
        </p:nvCxnSpPr>
        <p:spPr>
          <a:xfrm flipV="1">
            <a:off x="5430101" y="191726"/>
            <a:ext cx="0" cy="1194492"/>
          </a:xfrm>
          <a:prstGeom prst="straightConnector1">
            <a:avLst/>
          </a:prstGeom>
          <a:ln w="28575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1" name="Объект 17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5591986"/>
              </p:ext>
            </p:extLst>
          </p:nvPr>
        </p:nvGraphicFramePr>
        <p:xfrm>
          <a:off x="5484664" y="82765"/>
          <a:ext cx="671512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62" name="Equation" r:id="rId19" imgW="317160" imgH="228600" progId="Equation.DSMT4">
                  <p:embed/>
                </p:oleObj>
              </mc:Choice>
              <mc:Fallback>
                <p:oleObj name="Equation" r:id="rId19" imgW="3171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4664" y="82765"/>
                        <a:ext cx="671512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Прямая соединительная линия 15"/>
          <p:cNvCxnSpPr>
            <a:endCxn id="60" idx="3"/>
          </p:cNvCxnSpPr>
          <p:nvPr/>
        </p:nvCxnSpPr>
        <p:spPr>
          <a:xfrm flipH="1">
            <a:off x="5444112" y="1412875"/>
            <a:ext cx="1492" cy="48914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Прямая соединительная линия 171"/>
          <p:cNvCxnSpPr/>
          <p:nvPr/>
        </p:nvCxnSpPr>
        <p:spPr>
          <a:xfrm flipH="1">
            <a:off x="5075847" y="1370484"/>
            <a:ext cx="1492" cy="48914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H="1">
            <a:off x="5075847" y="1772816"/>
            <a:ext cx="375835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H="1">
            <a:off x="4558282" y="1772816"/>
            <a:ext cx="51945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TextBox 172"/>
          <p:cNvSpPr txBox="1"/>
          <p:nvPr/>
        </p:nvSpPr>
        <p:spPr>
          <a:xfrm>
            <a:off x="4427984" y="1340768"/>
            <a:ext cx="662361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/2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530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" grpId="0"/>
      <p:bldP spid="174" grpId="0"/>
      <p:bldP spid="17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Условие задачи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заданной схемы стальной балки круглого постоянного сечения, нагруженной распределенной нагрузкой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q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сосредоточенной силой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изгибающим моментом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произвести следующие расчеты: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определить реакции в опорах,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построить эпюру поперечных сил,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построить эпюру изгибающих моментов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>
              <a:lnSpc>
                <a:spcPct val="120000"/>
              </a:lnSpc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построить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эпюру крутящих моментов;</a:t>
            </a:r>
          </a:p>
          <a:p>
            <a:pPr algn="just">
              <a:lnSpc>
                <a:spcPct val="120000"/>
              </a:lnSpc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пользуясь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построенными эпюрами и механическими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характеристиками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принятого материала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одной из теорий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прочности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величину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минимально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допускаемого диаметра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>
            <a:off x="527374" y="1529408"/>
            <a:ext cx="216024" cy="288032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556870" y="1385392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69886" y="1817440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23528" y="1961456"/>
            <a:ext cx="5760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Равнобедренный треугольник 9"/>
          <p:cNvSpPr/>
          <p:nvPr/>
        </p:nvSpPr>
        <p:spPr>
          <a:xfrm>
            <a:off x="5639942" y="1529408"/>
            <a:ext cx="216024" cy="432048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5669438" y="1385392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5451682" y="1961456"/>
            <a:ext cx="5760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5" idx="0"/>
          </p:cNvCxnSpPr>
          <p:nvPr/>
        </p:nvCxnSpPr>
        <p:spPr>
          <a:xfrm>
            <a:off x="628878" y="1385392"/>
            <a:ext cx="508307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5" idx="0"/>
          </p:cNvCxnSpPr>
          <p:nvPr/>
        </p:nvCxnSpPr>
        <p:spPr>
          <a:xfrm flipH="1">
            <a:off x="620219" y="1385392"/>
            <a:ext cx="8659" cy="53559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011522" y="1385392"/>
            <a:ext cx="12625" cy="53559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5711950" y="1457400"/>
            <a:ext cx="27764" cy="52839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2355338" y="1385392"/>
            <a:ext cx="1732" cy="53559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627146" y="2393504"/>
            <a:ext cx="1728192" cy="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2355338" y="2393504"/>
            <a:ext cx="1656184" cy="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4011522" y="2393504"/>
            <a:ext cx="1728192" cy="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347226" y="2033464"/>
            <a:ext cx="320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511803" y="203346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952888" y="2033464"/>
            <a:ext cx="320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1" name="Прямая со стрелкой 30"/>
          <p:cNvCxnSpPr/>
          <p:nvPr/>
        </p:nvCxnSpPr>
        <p:spPr>
          <a:xfrm>
            <a:off x="483130" y="1385392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2355338" y="954168"/>
            <a:ext cx="1734" cy="4320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399582" y="830980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7" name="Группа 36"/>
          <p:cNvGrpSpPr/>
          <p:nvPr/>
        </p:nvGrpSpPr>
        <p:grpSpPr>
          <a:xfrm rot="10800000">
            <a:off x="4047728" y="954169"/>
            <a:ext cx="1676400" cy="432048"/>
            <a:chOff x="3868688" y="3933056"/>
            <a:chExt cx="1676400" cy="432048"/>
          </a:xfrm>
        </p:grpSpPr>
        <p:cxnSp>
          <p:nvCxnSpPr>
            <p:cNvPr id="42" name="Прямая со стрелкой 41"/>
            <p:cNvCxnSpPr/>
            <p:nvPr/>
          </p:nvCxnSpPr>
          <p:spPr>
            <a:xfrm flipV="1">
              <a:off x="38686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 стрелкой 42"/>
            <p:cNvCxnSpPr/>
            <p:nvPr/>
          </p:nvCxnSpPr>
          <p:spPr>
            <a:xfrm flipV="1">
              <a:off x="40210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 стрелкой 43"/>
            <p:cNvCxnSpPr/>
            <p:nvPr/>
          </p:nvCxnSpPr>
          <p:spPr>
            <a:xfrm flipV="1">
              <a:off x="41734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 стрелкой 44"/>
            <p:cNvCxnSpPr/>
            <p:nvPr/>
          </p:nvCxnSpPr>
          <p:spPr>
            <a:xfrm flipV="1">
              <a:off x="43258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 стрелкой 45"/>
            <p:cNvCxnSpPr/>
            <p:nvPr/>
          </p:nvCxnSpPr>
          <p:spPr>
            <a:xfrm flipV="1">
              <a:off x="44782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 стрелкой 46"/>
            <p:cNvCxnSpPr/>
            <p:nvPr/>
          </p:nvCxnSpPr>
          <p:spPr>
            <a:xfrm flipV="1">
              <a:off x="46306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 стрелкой 47"/>
            <p:cNvCxnSpPr/>
            <p:nvPr/>
          </p:nvCxnSpPr>
          <p:spPr>
            <a:xfrm flipV="1">
              <a:off x="47830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 стрелкой 48"/>
            <p:cNvCxnSpPr/>
            <p:nvPr/>
          </p:nvCxnSpPr>
          <p:spPr>
            <a:xfrm flipV="1">
              <a:off x="49354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 стрелкой 49"/>
            <p:cNvCxnSpPr/>
            <p:nvPr/>
          </p:nvCxnSpPr>
          <p:spPr>
            <a:xfrm flipV="1">
              <a:off x="50878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 стрелкой 50"/>
            <p:cNvCxnSpPr/>
            <p:nvPr/>
          </p:nvCxnSpPr>
          <p:spPr>
            <a:xfrm flipV="1">
              <a:off x="52402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 стрелкой 51"/>
            <p:cNvCxnSpPr/>
            <p:nvPr/>
          </p:nvCxnSpPr>
          <p:spPr>
            <a:xfrm flipV="1">
              <a:off x="53926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 стрелкой 52"/>
            <p:cNvCxnSpPr/>
            <p:nvPr/>
          </p:nvCxnSpPr>
          <p:spPr>
            <a:xfrm flipV="1">
              <a:off x="55450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>
              <a:off x="3868688" y="4365104"/>
              <a:ext cx="165618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TextBox 55"/>
          <p:cNvSpPr txBox="1"/>
          <p:nvPr/>
        </p:nvSpPr>
        <p:spPr>
          <a:xfrm>
            <a:off x="5282405" y="50628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4" name="Прямая со стрелкой 63"/>
          <p:cNvCxnSpPr/>
          <p:nvPr/>
        </p:nvCxnSpPr>
        <p:spPr>
          <a:xfrm flipH="1">
            <a:off x="3491880" y="764704"/>
            <a:ext cx="51964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>
            <a:off x="4011522" y="1961456"/>
            <a:ext cx="49340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3338766" y="296218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97021" y="1040984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724128" y="1190003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H="1" flipV="1">
            <a:off x="4009790" y="779512"/>
            <a:ext cx="1732" cy="11819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Овал 39"/>
          <p:cNvSpPr/>
          <p:nvPr/>
        </p:nvSpPr>
        <p:spPr>
          <a:xfrm>
            <a:off x="207723" y="515082"/>
            <a:ext cx="807674" cy="1800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4" name="Прямая со стрелкой 53"/>
          <p:cNvCxnSpPr/>
          <p:nvPr/>
        </p:nvCxnSpPr>
        <p:spPr>
          <a:xfrm flipH="1" flipV="1">
            <a:off x="216497" y="1268760"/>
            <a:ext cx="1732" cy="14401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383777" y="53417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Овал 69"/>
          <p:cNvSpPr/>
          <p:nvPr/>
        </p:nvSpPr>
        <p:spPr>
          <a:xfrm>
            <a:off x="1964126" y="506289"/>
            <a:ext cx="807674" cy="1800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1" name="Прямая со стрелкой 70"/>
          <p:cNvCxnSpPr>
            <a:stCxn id="70" idx="2"/>
          </p:cNvCxnSpPr>
          <p:nvPr/>
        </p:nvCxnSpPr>
        <p:spPr>
          <a:xfrm flipV="1">
            <a:off x="1964126" y="1196752"/>
            <a:ext cx="13854" cy="20963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2140180" y="44624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Овал 72"/>
          <p:cNvSpPr/>
          <p:nvPr/>
        </p:nvSpPr>
        <p:spPr>
          <a:xfrm>
            <a:off x="3620310" y="434281"/>
            <a:ext cx="807674" cy="1800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4" name="Прямая со стрелкой 73"/>
          <p:cNvCxnSpPr/>
          <p:nvPr/>
        </p:nvCxnSpPr>
        <p:spPr>
          <a:xfrm flipH="1">
            <a:off x="3618578" y="1134189"/>
            <a:ext cx="17318" cy="13457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3796364" y="-27384"/>
            <a:ext cx="510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2T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Полилиния 56"/>
          <p:cNvSpPr/>
          <p:nvPr/>
        </p:nvSpPr>
        <p:spPr>
          <a:xfrm>
            <a:off x="5015082" y="514986"/>
            <a:ext cx="62654" cy="1682496"/>
          </a:xfrm>
          <a:custGeom>
            <a:avLst/>
            <a:gdLst>
              <a:gd name="connsiteX0" fmla="*/ 10668 w 166116"/>
              <a:gd name="connsiteY0" fmla="*/ 0 h 1682496"/>
              <a:gd name="connsiteX1" fmla="*/ 166116 w 166116"/>
              <a:gd name="connsiteY1" fmla="*/ 777240 h 1682496"/>
              <a:gd name="connsiteX2" fmla="*/ 10668 w 166116"/>
              <a:gd name="connsiteY2" fmla="*/ 1143000 h 1682496"/>
              <a:gd name="connsiteX3" fmla="*/ 102108 w 166116"/>
              <a:gd name="connsiteY3" fmla="*/ 1682496 h 1682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6116" h="1682496">
                <a:moveTo>
                  <a:pt x="10668" y="0"/>
                </a:moveTo>
                <a:cubicBezTo>
                  <a:pt x="88392" y="293370"/>
                  <a:pt x="166116" y="586740"/>
                  <a:pt x="166116" y="777240"/>
                </a:cubicBezTo>
                <a:cubicBezTo>
                  <a:pt x="166116" y="967740"/>
                  <a:pt x="21336" y="992124"/>
                  <a:pt x="10668" y="1143000"/>
                </a:cubicBezTo>
                <a:cubicBezTo>
                  <a:pt x="0" y="1293876"/>
                  <a:pt x="30480" y="1644396"/>
                  <a:pt x="102108" y="1682496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8" name="TextBox 57"/>
          <p:cNvSpPr txBox="1"/>
          <p:nvPr/>
        </p:nvSpPr>
        <p:spPr>
          <a:xfrm>
            <a:off x="4719946" y="332656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III</a:t>
            </a:r>
            <a:endParaRPr lang="ru-RU" dirty="0"/>
          </a:p>
        </p:txBody>
      </p:sp>
      <p:sp>
        <p:nvSpPr>
          <p:cNvPr id="59" name="TextBox 58"/>
          <p:cNvSpPr txBox="1"/>
          <p:nvPr/>
        </p:nvSpPr>
        <p:spPr>
          <a:xfrm>
            <a:off x="4558282" y="1776790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III</a:t>
            </a:r>
            <a:endParaRPr lang="ru-RU" dirty="0"/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5020598" y="2060848"/>
            <a:ext cx="719118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020598" y="1556792"/>
            <a:ext cx="423514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2" name="Объект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4553724"/>
              </p:ext>
            </p:extLst>
          </p:nvPr>
        </p:nvGraphicFramePr>
        <p:xfrm>
          <a:off x="6805613" y="557213"/>
          <a:ext cx="131762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18" name="Equation" r:id="rId3" imgW="622080" imgH="228600" progId="Equation.DSMT4">
                  <p:embed/>
                </p:oleObj>
              </mc:Choice>
              <mc:Fallback>
                <p:oleObj name="Equation" r:id="rId3" imgW="6220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5613" y="557213"/>
                        <a:ext cx="1317625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" name="TextBox 76"/>
          <p:cNvSpPr txBox="1"/>
          <p:nvPr/>
        </p:nvSpPr>
        <p:spPr>
          <a:xfrm>
            <a:off x="6588224" y="82765"/>
            <a:ext cx="2096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Сечение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III-III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8" name="Прямая со стрелкой 77"/>
          <p:cNvCxnSpPr/>
          <p:nvPr/>
        </p:nvCxnSpPr>
        <p:spPr>
          <a:xfrm flipH="1" flipV="1">
            <a:off x="617741" y="692696"/>
            <a:ext cx="1732" cy="64807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/>
          <p:nvPr/>
        </p:nvCxnSpPr>
        <p:spPr>
          <a:xfrm flipH="1" flipV="1">
            <a:off x="5723810" y="692696"/>
            <a:ext cx="1732" cy="64807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0" name="Объект 7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310918"/>
              </p:ext>
            </p:extLst>
          </p:nvPr>
        </p:nvGraphicFramePr>
        <p:xfrm>
          <a:off x="45166" y="637965"/>
          <a:ext cx="642938" cy="53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19" name="Формула" r:id="rId5" imgW="203040" imgH="203040" progId="Equation.3">
                  <p:embed/>
                </p:oleObj>
              </mc:Choice>
              <mc:Fallback>
                <p:oleObj name="Формула" r:id="rId5" imgW="2030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66" y="637965"/>
                        <a:ext cx="642938" cy="534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8341630"/>
              </p:ext>
            </p:extLst>
          </p:nvPr>
        </p:nvGraphicFramePr>
        <p:xfrm>
          <a:off x="5786173" y="598579"/>
          <a:ext cx="642937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20" name="Формула" r:id="rId7" imgW="203040" imgH="203040" progId="Equation.3">
                  <p:embed/>
                </p:oleObj>
              </mc:Choice>
              <mc:Fallback>
                <p:oleObj name="Формула" r:id="rId7" imgW="2030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6173" y="598579"/>
                        <a:ext cx="642937" cy="534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2" name="Прямая со стрелкой 81"/>
          <p:cNvCxnSpPr/>
          <p:nvPr/>
        </p:nvCxnSpPr>
        <p:spPr>
          <a:xfrm>
            <a:off x="483130" y="2276872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633068" y="3208407"/>
            <a:ext cx="510664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-39991" y="2852936"/>
            <a:ext cx="61908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кН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323528" y="2946797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5691692" y="2922659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flipV="1">
            <a:off x="611560" y="2636912"/>
            <a:ext cx="0" cy="57149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 flipV="1">
            <a:off x="2339752" y="2636912"/>
            <a:ext cx="0" cy="57149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611560" y="2636912"/>
            <a:ext cx="174377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flipV="1">
            <a:off x="743398" y="2636912"/>
            <a:ext cx="0" cy="571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 flipV="1">
            <a:off x="971600" y="2636912"/>
            <a:ext cx="0" cy="571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 flipV="1">
            <a:off x="1187624" y="2636912"/>
            <a:ext cx="0" cy="571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 flipV="1">
            <a:off x="1403648" y="2636912"/>
            <a:ext cx="0" cy="571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 flipV="1">
            <a:off x="1619672" y="2636912"/>
            <a:ext cx="0" cy="571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 flipV="1">
            <a:off x="1835696" y="2636912"/>
            <a:ext cx="0" cy="571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flipV="1">
            <a:off x="2051720" y="2636912"/>
            <a:ext cx="0" cy="571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 flipV="1">
            <a:off x="2267744" y="2636912"/>
            <a:ext cx="0" cy="571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138837" y="2348880"/>
            <a:ext cx="5304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11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0" name="Прямая соединительная линия 99"/>
          <p:cNvCxnSpPr/>
          <p:nvPr/>
        </p:nvCxnSpPr>
        <p:spPr>
          <a:xfrm>
            <a:off x="636547" y="4846588"/>
            <a:ext cx="510664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-104577" y="4389662"/>
            <a:ext cx="84189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800" i="1" baseline="-250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кН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м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654748" y="4664819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cxnSp>
        <p:nvCxnSpPr>
          <p:cNvPr id="105" name="Прямая соединительная линия 104"/>
          <p:cNvCxnSpPr/>
          <p:nvPr/>
        </p:nvCxnSpPr>
        <p:spPr>
          <a:xfrm flipV="1">
            <a:off x="2343231" y="4099384"/>
            <a:ext cx="0" cy="74720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 flipV="1">
            <a:off x="628878" y="4099384"/>
            <a:ext cx="1728194" cy="7673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 flipV="1">
            <a:off x="975079" y="4725847"/>
            <a:ext cx="0" cy="1207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 flipV="1">
            <a:off x="1191103" y="4605106"/>
            <a:ext cx="0" cy="2414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/>
          <p:nvPr/>
        </p:nvCxnSpPr>
        <p:spPr>
          <a:xfrm flipV="1">
            <a:off x="1407127" y="4483050"/>
            <a:ext cx="0" cy="3635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 flipH="1" flipV="1">
            <a:off x="1619672" y="4389662"/>
            <a:ext cx="3479" cy="4569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единительная линия 111"/>
          <p:cNvCxnSpPr/>
          <p:nvPr/>
        </p:nvCxnSpPr>
        <p:spPr>
          <a:xfrm flipH="1" flipV="1">
            <a:off x="1835696" y="4275093"/>
            <a:ext cx="3481" cy="5714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/>
          <p:nvPr/>
        </p:nvCxnSpPr>
        <p:spPr>
          <a:xfrm flipV="1">
            <a:off x="2055199" y="4199746"/>
            <a:ext cx="0" cy="6694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единительная линия 113"/>
          <p:cNvCxnSpPr/>
          <p:nvPr/>
        </p:nvCxnSpPr>
        <p:spPr>
          <a:xfrm flipH="1" flipV="1">
            <a:off x="2267744" y="4099384"/>
            <a:ext cx="3479" cy="7472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1458180" y="3591419"/>
            <a:ext cx="8130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6,5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5" name="Прямая соединительная линия 134"/>
          <p:cNvCxnSpPr/>
          <p:nvPr/>
        </p:nvCxnSpPr>
        <p:spPr>
          <a:xfrm>
            <a:off x="636547" y="6574780"/>
            <a:ext cx="510664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135"/>
          <p:cNvSpPr txBox="1"/>
          <p:nvPr/>
        </p:nvSpPr>
        <p:spPr>
          <a:xfrm>
            <a:off x="-36512" y="5949280"/>
            <a:ext cx="84189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800" i="1" baseline="-25000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кНм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8" name="Прямая соединительная линия 137"/>
          <p:cNvCxnSpPr/>
          <p:nvPr/>
        </p:nvCxnSpPr>
        <p:spPr>
          <a:xfrm flipV="1">
            <a:off x="615039" y="6003285"/>
            <a:ext cx="0" cy="57149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Прямая соединительная линия 138"/>
          <p:cNvCxnSpPr/>
          <p:nvPr/>
        </p:nvCxnSpPr>
        <p:spPr>
          <a:xfrm flipV="1">
            <a:off x="2343231" y="5392380"/>
            <a:ext cx="15586" cy="118240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Прямая соединительная линия 139"/>
          <p:cNvCxnSpPr/>
          <p:nvPr/>
        </p:nvCxnSpPr>
        <p:spPr>
          <a:xfrm>
            <a:off x="615039" y="6003285"/>
            <a:ext cx="174377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Прямая соединительная линия 140"/>
          <p:cNvCxnSpPr/>
          <p:nvPr/>
        </p:nvCxnSpPr>
        <p:spPr>
          <a:xfrm flipV="1">
            <a:off x="746877" y="6003285"/>
            <a:ext cx="0" cy="571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Прямая соединительная линия 141"/>
          <p:cNvCxnSpPr/>
          <p:nvPr/>
        </p:nvCxnSpPr>
        <p:spPr>
          <a:xfrm flipV="1">
            <a:off x="975079" y="6003285"/>
            <a:ext cx="0" cy="571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Прямая соединительная линия 142"/>
          <p:cNvCxnSpPr/>
          <p:nvPr/>
        </p:nvCxnSpPr>
        <p:spPr>
          <a:xfrm flipV="1">
            <a:off x="1191103" y="6003285"/>
            <a:ext cx="0" cy="571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Прямая соединительная линия 143"/>
          <p:cNvCxnSpPr/>
          <p:nvPr/>
        </p:nvCxnSpPr>
        <p:spPr>
          <a:xfrm flipV="1">
            <a:off x="1407127" y="6003285"/>
            <a:ext cx="0" cy="571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Прямая соединительная линия 144"/>
          <p:cNvCxnSpPr/>
          <p:nvPr/>
        </p:nvCxnSpPr>
        <p:spPr>
          <a:xfrm flipV="1">
            <a:off x="1623151" y="6003285"/>
            <a:ext cx="0" cy="571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Прямая соединительная линия 145"/>
          <p:cNvCxnSpPr/>
          <p:nvPr/>
        </p:nvCxnSpPr>
        <p:spPr>
          <a:xfrm flipV="1">
            <a:off x="1839175" y="6003285"/>
            <a:ext cx="0" cy="571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Прямая соединительная линия 146"/>
          <p:cNvCxnSpPr/>
          <p:nvPr/>
        </p:nvCxnSpPr>
        <p:spPr>
          <a:xfrm flipV="1">
            <a:off x="2055199" y="6003285"/>
            <a:ext cx="0" cy="571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Прямая соединительная линия 147"/>
          <p:cNvCxnSpPr/>
          <p:nvPr/>
        </p:nvCxnSpPr>
        <p:spPr>
          <a:xfrm flipV="1">
            <a:off x="2271223" y="6003285"/>
            <a:ext cx="0" cy="571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TextBox 148"/>
          <p:cNvSpPr txBox="1"/>
          <p:nvPr/>
        </p:nvSpPr>
        <p:spPr>
          <a:xfrm>
            <a:off x="1112640" y="5481449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47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5724128" y="629015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cxnSp>
        <p:nvCxnSpPr>
          <p:cNvPr id="120" name="Прямая соединительная линия 119"/>
          <p:cNvCxnSpPr/>
          <p:nvPr/>
        </p:nvCxnSpPr>
        <p:spPr>
          <a:xfrm flipV="1">
            <a:off x="2355338" y="3132676"/>
            <a:ext cx="1662496" cy="829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>
            <a:off x="2782129" y="262529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2496368" y="3132676"/>
            <a:ext cx="0" cy="757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Прямая соединительная линия 126"/>
          <p:cNvCxnSpPr/>
          <p:nvPr/>
        </p:nvCxnSpPr>
        <p:spPr>
          <a:xfrm>
            <a:off x="2771800" y="3140968"/>
            <a:ext cx="0" cy="757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единительная линия 127"/>
          <p:cNvCxnSpPr/>
          <p:nvPr/>
        </p:nvCxnSpPr>
        <p:spPr>
          <a:xfrm>
            <a:off x="3059832" y="3140968"/>
            <a:ext cx="0" cy="757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Прямая соединительная линия 128"/>
          <p:cNvCxnSpPr/>
          <p:nvPr/>
        </p:nvCxnSpPr>
        <p:spPr>
          <a:xfrm>
            <a:off x="3347864" y="3140968"/>
            <a:ext cx="0" cy="757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единительная линия 129"/>
          <p:cNvCxnSpPr/>
          <p:nvPr/>
        </p:nvCxnSpPr>
        <p:spPr>
          <a:xfrm>
            <a:off x="3563888" y="3140968"/>
            <a:ext cx="0" cy="757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Прямая соединительная линия 136"/>
          <p:cNvCxnSpPr/>
          <p:nvPr/>
        </p:nvCxnSpPr>
        <p:spPr>
          <a:xfrm>
            <a:off x="3779912" y="3140968"/>
            <a:ext cx="0" cy="757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Прямая соединительная линия 150"/>
          <p:cNvCxnSpPr/>
          <p:nvPr/>
        </p:nvCxnSpPr>
        <p:spPr>
          <a:xfrm flipV="1">
            <a:off x="2355338" y="4005064"/>
            <a:ext cx="1654452" cy="1095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TextBox 151"/>
          <p:cNvSpPr txBox="1"/>
          <p:nvPr/>
        </p:nvSpPr>
        <p:spPr>
          <a:xfrm>
            <a:off x="3455299" y="3467723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18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7" name="Прямая соединительная линия 106"/>
          <p:cNvCxnSpPr/>
          <p:nvPr/>
        </p:nvCxnSpPr>
        <p:spPr>
          <a:xfrm flipV="1">
            <a:off x="2585691" y="4099384"/>
            <a:ext cx="0" cy="7472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/>
          <p:cNvCxnSpPr/>
          <p:nvPr/>
        </p:nvCxnSpPr>
        <p:spPr>
          <a:xfrm flipV="1">
            <a:off x="2782129" y="4099384"/>
            <a:ext cx="0" cy="7472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/>
          <p:nvPr/>
        </p:nvCxnSpPr>
        <p:spPr>
          <a:xfrm flipV="1">
            <a:off x="2987824" y="4059851"/>
            <a:ext cx="0" cy="7867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Прямая соединительная линия 152"/>
          <p:cNvCxnSpPr/>
          <p:nvPr/>
        </p:nvCxnSpPr>
        <p:spPr>
          <a:xfrm flipV="1">
            <a:off x="3203848" y="4077072"/>
            <a:ext cx="0" cy="7867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Прямая соединительная линия 153"/>
          <p:cNvCxnSpPr/>
          <p:nvPr/>
        </p:nvCxnSpPr>
        <p:spPr>
          <a:xfrm flipV="1">
            <a:off x="3419872" y="4077072"/>
            <a:ext cx="0" cy="7867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Прямая соединительная линия 154"/>
          <p:cNvCxnSpPr/>
          <p:nvPr/>
        </p:nvCxnSpPr>
        <p:spPr>
          <a:xfrm flipV="1">
            <a:off x="3635896" y="4059851"/>
            <a:ext cx="0" cy="8039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Прямая соединительная линия 155"/>
          <p:cNvCxnSpPr/>
          <p:nvPr/>
        </p:nvCxnSpPr>
        <p:spPr>
          <a:xfrm flipV="1">
            <a:off x="3851920" y="4005064"/>
            <a:ext cx="0" cy="8640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Прямая соединительная линия 156"/>
          <p:cNvCxnSpPr/>
          <p:nvPr/>
        </p:nvCxnSpPr>
        <p:spPr>
          <a:xfrm>
            <a:off x="2358817" y="5373216"/>
            <a:ext cx="165901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Прямая соединительная линия 158"/>
          <p:cNvCxnSpPr/>
          <p:nvPr/>
        </p:nvCxnSpPr>
        <p:spPr>
          <a:xfrm flipV="1">
            <a:off x="2585691" y="5373216"/>
            <a:ext cx="0" cy="1178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Прямая соединительная линия 159"/>
          <p:cNvCxnSpPr/>
          <p:nvPr/>
        </p:nvCxnSpPr>
        <p:spPr>
          <a:xfrm flipV="1">
            <a:off x="2843808" y="5373216"/>
            <a:ext cx="0" cy="1178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Прямая соединительная линия 160"/>
          <p:cNvCxnSpPr/>
          <p:nvPr/>
        </p:nvCxnSpPr>
        <p:spPr>
          <a:xfrm flipV="1">
            <a:off x="3131840" y="5373216"/>
            <a:ext cx="0" cy="1178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Прямая соединительная линия 161"/>
          <p:cNvCxnSpPr/>
          <p:nvPr/>
        </p:nvCxnSpPr>
        <p:spPr>
          <a:xfrm flipV="1">
            <a:off x="3419872" y="5373216"/>
            <a:ext cx="0" cy="1178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Прямая соединительная линия 162"/>
          <p:cNvCxnSpPr/>
          <p:nvPr/>
        </p:nvCxnSpPr>
        <p:spPr>
          <a:xfrm flipV="1">
            <a:off x="3707904" y="5373216"/>
            <a:ext cx="0" cy="1178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Прямая соединительная линия 163"/>
          <p:cNvCxnSpPr/>
          <p:nvPr/>
        </p:nvCxnSpPr>
        <p:spPr>
          <a:xfrm flipV="1">
            <a:off x="3995936" y="5373216"/>
            <a:ext cx="0" cy="1178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TextBox 164"/>
          <p:cNvSpPr txBox="1"/>
          <p:nvPr/>
        </p:nvSpPr>
        <p:spPr>
          <a:xfrm>
            <a:off x="2911560" y="4869160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94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6" name="Прямая соединительная линия 165"/>
          <p:cNvCxnSpPr/>
          <p:nvPr/>
        </p:nvCxnSpPr>
        <p:spPr>
          <a:xfrm>
            <a:off x="3995936" y="3140969"/>
            <a:ext cx="1716014" cy="6480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Прямая соединительная линия 167"/>
          <p:cNvCxnSpPr/>
          <p:nvPr/>
        </p:nvCxnSpPr>
        <p:spPr>
          <a:xfrm flipV="1">
            <a:off x="5724128" y="3217545"/>
            <a:ext cx="0" cy="57149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TextBox 176"/>
          <p:cNvSpPr txBox="1"/>
          <p:nvPr/>
        </p:nvSpPr>
        <p:spPr>
          <a:xfrm>
            <a:off x="5120291" y="3671565"/>
            <a:ext cx="6506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-11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9" name="Прямая соединительная линия 178"/>
          <p:cNvCxnSpPr/>
          <p:nvPr/>
        </p:nvCxnSpPr>
        <p:spPr>
          <a:xfrm>
            <a:off x="4504928" y="3217545"/>
            <a:ext cx="0" cy="1124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Прямая соединительная линия 180"/>
          <p:cNvCxnSpPr/>
          <p:nvPr/>
        </p:nvCxnSpPr>
        <p:spPr>
          <a:xfrm>
            <a:off x="4737177" y="3217545"/>
            <a:ext cx="0" cy="2283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Прямая соединительная линия 182"/>
          <p:cNvCxnSpPr/>
          <p:nvPr/>
        </p:nvCxnSpPr>
        <p:spPr>
          <a:xfrm>
            <a:off x="4962128" y="3208407"/>
            <a:ext cx="0" cy="2948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Прямая соединительная линия 184"/>
          <p:cNvCxnSpPr/>
          <p:nvPr/>
        </p:nvCxnSpPr>
        <p:spPr>
          <a:xfrm>
            <a:off x="5220072" y="3217545"/>
            <a:ext cx="0" cy="3738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Прямая соединительная линия 186"/>
          <p:cNvCxnSpPr/>
          <p:nvPr/>
        </p:nvCxnSpPr>
        <p:spPr>
          <a:xfrm>
            <a:off x="5451682" y="3217545"/>
            <a:ext cx="0" cy="5117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8" name="Объект 1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6143371"/>
              </p:ext>
            </p:extLst>
          </p:nvPr>
        </p:nvGraphicFramePr>
        <p:xfrm>
          <a:off x="6226522" y="1535039"/>
          <a:ext cx="2608263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21" name="Equation" r:id="rId9" imgW="1231560" imgH="419040" progId="Equation.DSMT4">
                  <p:embed/>
                </p:oleObj>
              </mc:Choice>
              <mc:Fallback>
                <p:oleObj name="Equation" r:id="rId9" imgW="123156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6522" y="1535039"/>
                        <a:ext cx="2608263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0" name="TextBox 169"/>
          <p:cNvSpPr txBox="1"/>
          <p:nvPr/>
        </p:nvSpPr>
        <p:spPr>
          <a:xfrm>
            <a:off x="6118765" y="1121792"/>
            <a:ext cx="30252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Изгибающий момент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4009790" y="4005064"/>
            <a:ext cx="8044" cy="3845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TextBox 173"/>
          <p:cNvSpPr txBox="1"/>
          <p:nvPr/>
        </p:nvSpPr>
        <p:spPr>
          <a:xfrm>
            <a:off x="3950202" y="3729333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5910768" y="2353272"/>
            <a:ext cx="32397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Находим критическое значение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7640536"/>
              </p:ext>
            </p:extLst>
          </p:nvPr>
        </p:nvGraphicFramePr>
        <p:xfrm>
          <a:off x="6056668" y="3295749"/>
          <a:ext cx="2768600" cy="95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22" name="Equation" r:id="rId11" imgW="1307880" imgH="431640" progId="Equation.DSMT4">
                  <p:embed/>
                </p:oleObj>
              </mc:Choice>
              <mc:Fallback>
                <p:oleObj name="Equation" r:id="rId11" imgW="1307880" imgH="431640" progId="Equation.DSMT4">
                  <p:embed/>
                  <p:pic>
                    <p:nvPicPr>
                      <p:cNvPr id="0" name="Объект 1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6668" y="3295749"/>
                        <a:ext cx="2768600" cy="950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3804493"/>
              </p:ext>
            </p:extLst>
          </p:nvPr>
        </p:nvGraphicFramePr>
        <p:xfrm>
          <a:off x="6011863" y="4324350"/>
          <a:ext cx="3038475" cy="92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23" name="Equation" r:id="rId13" imgW="1434960" imgH="419040" progId="Equation.DSMT4">
                  <p:embed/>
                </p:oleObj>
              </mc:Choice>
              <mc:Fallback>
                <p:oleObj name="Equation" r:id="rId13" imgW="1434960" imgH="419040" progId="Equation.DSMT4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1863" y="4324350"/>
                        <a:ext cx="3038475" cy="922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67172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>
            <a:off x="527374" y="1529408"/>
            <a:ext cx="216024" cy="288032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556870" y="1385392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69886" y="1817440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23528" y="1961456"/>
            <a:ext cx="5760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Равнобедренный треугольник 9"/>
          <p:cNvSpPr/>
          <p:nvPr/>
        </p:nvSpPr>
        <p:spPr>
          <a:xfrm>
            <a:off x="5639942" y="1529408"/>
            <a:ext cx="216024" cy="432048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5669438" y="1385392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5451682" y="1961456"/>
            <a:ext cx="5760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5" idx="0"/>
          </p:cNvCxnSpPr>
          <p:nvPr/>
        </p:nvCxnSpPr>
        <p:spPr>
          <a:xfrm>
            <a:off x="628878" y="1385392"/>
            <a:ext cx="508307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5" idx="0"/>
          </p:cNvCxnSpPr>
          <p:nvPr/>
        </p:nvCxnSpPr>
        <p:spPr>
          <a:xfrm flipH="1">
            <a:off x="620219" y="1385392"/>
            <a:ext cx="8659" cy="53559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011522" y="1385392"/>
            <a:ext cx="12625" cy="53559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5711950" y="1457400"/>
            <a:ext cx="27764" cy="52839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2355338" y="1385392"/>
            <a:ext cx="1732" cy="53559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627146" y="2393504"/>
            <a:ext cx="1728192" cy="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2355338" y="2393504"/>
            <a:ext cx="1656184" cy="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4011522" y="2393504"/>
            <a:ext cx="1728192" cy="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347226" y="2033464"/>
            <a:ext cx="320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511803" y="203346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952888" y="2033464"/>
            <a:ext cx="320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1" name="Прямая со стрелкой 30"/>
          <p:cNvCxnSpPr/>
          <p:nvPr/>
        </p:nvCxnSpPr>
        <p:spPr>
          <a:xfrm>
            <a:off x="483130" y="1385392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2355338" y="954168"/>
            <a:ext cx="1734" cy="4320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399582" y="830980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7" name="Группа 36"/>
          <p:cNvGrpSpPr/>
          <p:nvPr/>
        </p:nvGrpSpPr>
        <p:grpSpPr>
          <a:xfrm rot="10800000">
            <a:off x="4047728" y="954169"/>
            <a:ext cx="1676400" cy="432048"/>
            <a:chOff x="3868688" y="3933056"/>
            <a:chExt cx="1676400" cy="432048"/>
          </a:xfrm>
        </p:grpSpPr>
        <p:cxnSp>
          <p:nvCxnSpPr>
            <p:cNvPr id="42" name="Прямая со стрелкой 41"/>
            <p:cNvCxnSpPr/>
            <p:nvPr/>
          </p:nvCxnSpPr>
          <p:spPr>
            <a:xfrm flipV="1">
              <a:off x="38686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 стрелкой 42"/>
            <p:cNvCxnSpPr/>
            <p:nvPr/>
          </p:nvCxnSpPr>
          <p:spPr>
            <a:xfrm flipV="1">
              <a:off x="40210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 стрелкой 43"/>
            <p:cNvCxnSpPr/>
            <p:nvPr/>
          </p:nvCxnSpPr>
          <p:spPr>
            <a:xfrm flipV="1">
              <a:off x="41734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 стрелкой 44"/>
            <p:cNvCxnSpPr/>
            <p:nvPr/>
          </p:nvCxnSpPr>
          <p:spPr>
            <a:xfrm flipV="1">
              <a:off x="43258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 стрелкой 45"/>
            <p:cNvCxnSpPr/>
            <p:nvPr/>
          </p:nvCxnSpPr>
          <p:spPr>
            <a:xfrm flipV="1">
              <a:off x="44782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 стрелкой 46"/>
            <p:cNvCxnSpPr/>
            <p:nvPr/>
          </p:nvCxnSpPr>
          <p:spPr>
            <a:xfrm flipV="1">
              <a:off x="46306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 стрелкой 47"/>
            <p:cNvCxnSpPr/>
            <p:nvPr/>
          </p:nvCxnSpPr>
          <p:spPr>
            <a:xfrm flipV="1">
              <a:off x="47830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 стрелкой 48"/>
            <p:cNvCxnSpPr/>
            <p:nvPr/>
          </p:nvCxnSpPr>
          <p:spPr>
            <a:xfrm flipV="1">
              <a:off x="49354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 стрелкой 49"/>
            <p:cNvCxnSpPr/>
            <p:nvPr/>
          </p:nvCxnSpPr>
          <p:spPr>
            <a:xfrm flipV="1">
              <a:off x="50878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 стрелкой 50"/>
            <p:cNvCxnSpPr/>
            <p:nvPr/>
          </p:nvCxnSpPr>
          <p:spPr>
            <a:xfrm flipV="1">
              <a:off x="52402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 стрелкой 51"/>
            <p:cNvCxnSpPr/>
            <p:nvPr/>
          </p:nvCxnSpPr>
          <p:spPr>
            <a:xfrm flipV="1">
              <a:off x="53926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 стрелкой 52"/>
            <p:cNvCxnSpPr/>
            <p:nvPr/>
          </p:nvCxnSpPr>
          <p:spPr>
            <a:xfrm flipV="1">
              <a:off x="55450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>
              <a:off x="3868688" y="4365104"/>
              <a:ext cx="165618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TextBox 55"/>
          <p:cNvSpPr txBox="1"/>
          <p:nvPr/>
        </p:nvSpPr>
        <p:spPr>
          <a:xfrm>
            <a:off x="5282405" y="50628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4" name="Прямая со стрелкой 63"/>
          <p:cNvCxnSpPr/>
          <p:nvPr/>
        </p:nvCxnSpPr>
        <p:spPr>
          <a:xfrm flipH="1">
            <a:off x="3491880" y="764704"/>
            <a:ext cx="51964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>
            <a:off x="4011522" y="1961456"/>
            <a:ext cx="49340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3338766" y="296218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97021" y="1040984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724128" y="1190003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H="1" flipV="1">
            <a:off x="4009790" y="779512"/>
            <a:ext cx="1732" cy="11819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Овал 39"/>
          <p:cNvSpPr/>
          <p:nvPr/>
        </p:nvSpPr>
        <p:spPr>
          <a:xfrm>
            <a:off x="207723" y="515082"/>
            <a:ext cx="807674" cy="1800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4" name="Прямая со стрелкой 53"/>
          <p:cNvCxnSpPr/>
          <p:nvPr/>
        </p:nvCxnSpPr>
        <p:spPr>
          <a:xfrm flipH="1" flipV="1">
            <a:off x="216497" y="1268760"/>
            <a:ext cx="1732" cy="14401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383777" y="53417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Овал 69"/>
          <p:cNvSpPr/>
          <p:nvPr/>
        </p:nvSpPr>
        <p:spPr>
          <a:xfrm>
            <a:off x="1964126" y="506289"/>
            <a:ext cx="807674" cy="1800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1" name="Прямая со стрелкой 70"/>
          <p:cNvCxnSpPr>
            <a:stCxn id="70" idx="2"/>
          </p:cNvCxnSpPr>
          <p:nvPr/>
        </p:nvCxnSpPr>
        <p:spPr>
          <a:xfrm flipV="1">
            <a:off x="1964126" y="1196752"/>
            <a:ext cx="13854" cy="20963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2140180" y="44624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Овал 72"/>
          <p:cNvSpPr/>
          <p:nvPr/>
        </p:nvSpPr>
        <p:spPr>
          <a:xfrm>
            <a:off x="3620310" y="434281"/>
            <a:ext cx="807674" cy="1800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4" name="Прямая со стрелкой 73"/>
          <p:cNvCxnSpPr/>
          <p:nvPr/>
        </p:nvCxnSpPr>
        <p:spPr>
          <a:xfrm flipH="1">
            <a:off x="3618578" y="1134189"/>
            <a:ext cx="17318" cy="13457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3796364" y="-27384"/>
            <a:ext cx="510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2T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Полилиния 56"/>
          <p:cNvSpPr/>
          <p:nvPr/>
        </p:nvSpPr>
        <p:spPr>
          <a:xfrm>
            <a:off x="5015082" y="514986"/>
            <a:ext cx="62654" cy="1682496"/>
          </a:xfrm>
          <a:custGeom>
            <a:avLst/>
            <a:gdLst>
              <a:gd name="connsiteX0" fmla="*/ 10668 w 166116"/>
              <a:gd name="connsiteY0" fmla="*/ 0 h 1682496"/>
              <a:gd name="connsiteX1" fmla="*/ 166116 w 166116"/>
              <a:gd name="connsiteY1" fmla="*/ 777240 h 1682496"/>
              <a:gd name="connsiteX2" fmla="*/ 10668 w 166116"/>
              <a:gd name="connsiteY2" fmla="*/ 1143000 h 1682496"/>
              <a:gd name="connsiteX3" fmla="*/ 102108 w 166116"/>
              <a:gd name="connsiteY3" fmla="*/ 1682496 h 1682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6116" h="1682496">
                <a:moveTo>
                  <a:pt x="10668" y="0"/>
                </a:moveTo>
                <a:cubicBezTo>
                  <a:pt x="88392" y="293370"/>
                  <a:pt x="166116" y="586740"/>
                  <a:pt x="166116" y="777240"/>
                </a:cubicBezTo>
                <a:cubicBezTo>
                  <a:pt x="166116" y="967740"/>
                  <a:pt x="21336" y="992124"/>
                  <a:pt x="10668" y="1143000"/>
                </a:cubicBezTo>
                <a:cubicBezTo>
                  <a:pt x="0" y="1293876"/>
                  <a:pt x="30480" y="1644396"/>
                  <a:pt x="102108" y="1682496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8" name="TextBox 57"/>
          <p:cNvSpPr txBox="1"/>
          <p:nvPr/>
        </p:nvSpPr>
        <p:spPr>
          <a:xfrm>
            <a:off x="4719946" y="332656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III</a:t>
            </a:r>
            <a:endParaRPr lang="ru-RU" dirty="0"/>
          </a:p>
        </p:txBody>
      </p:sp>
      <p:sp>
        <p:nvSpPr>
          <p:cNvPr id="59" name="TextBox 58"/>
          <p:cNvSpPr txBox="1"/>
          <p:nvPr/>
        </p:nvSpPr>
        <p:spPr>
          <a:xfrm>
            <a:off x="4558282" y="1776790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III</a:t>
            </a:r>
            <a:endParaRPr lang="ru-RU" dirty="0"/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5020598" y="2060848"/>
            <a:ext cx="719118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020598" y="1556792"/>
            <a:ext cx="423514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2" name="Объект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8945235"/>
              </p:ext>
            </p:extLst>
          </p:nvPr>
        </p:nvGraphicFramePr>
        <p:xfrm>
          <a:off x="6805613" y="557213"/>
          <a:ext cx="131762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78" name="Equation" r:id="rId3" imgW="622080" imgH="228600" progId="Equation.DSMT4">
                  <p:embed/>
                </p:oleObj>
              </mc:Choice>
              <mc:Fallback>
                <p:oleObj name="Equation" r:id="rId3" imgW="6220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5613" y="557213"/>
                        <a:ext cx="1317625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" name="TextBox 76"/>
          <p:cNvSpPr txBox="1"/>
          <p:nvPr/>
        </p:nvSpPr>
        <p:spPr>
          <a:xfrm>
            <a:off x="6588224" y="82765"/>
            <a:ext cx="2096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Сечение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III-III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8" name="Прямая со стрелкой 77"/>
          <p:cNvCxnSpPr/>
          <p:nvPr/>
        </p:nvCxnSpPr>
        <p:spPr>
          <a:xfrm flipH="1" flipV="1">
            <a:off x="617741" y="692696"/>
            <a:ext cx="1732" cy="64807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/>
          <p:nvPr/>
        </p:nvCxnSpPr>
        <p:spPr>
          <a:xfrm flipH="1" flipV="1">
            <a:off x="5723810" y="692696"/>
            <a:ext cx="1732" cy="64807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0" name="Объект 7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2382212"/>
              </p:ext>
            </p:extLst>
          </p:nvPr>
        </p:nvGraphicFramePr>
        <p:xfrm>
          <a:off x="45166" y="637965"/>
          <a:ext cx="642938" cy="53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79" name="Формула" r:id="rId5" imgW="203040" imgH="203040" progId="Equation.3">
                  <p:embed/>
                </p:oleObj>
              </mc:Choice>
              <mc:Fallback>
                <p:oleObj name="Формула" r:id="rId5" imgW="2030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66" y="637965"/>
                        <a:ext cx="642938" cy="534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8344161"/>
              </p:ext>
            </p:extLst>
          </p:nvPr>
        </p:nvGraphicFramePr>
        <p:xfrm>
          <a:off x="5786173" y="598579"/>
          <a:ext cx="642937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80" name="Формула" r:id="rId7" imgW="203040" imgH="203040" progId="Equation.3">
                  <p:embed/>
                </p:oleObj>
              </mc:Choice>
              <mc:Fallback>
                <p:oleObj name="Формула" r:id="rId7" imgW="2030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6173" y="598579"/>
                        <a:ext cx="642937" cy="534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2" name="Прямая со стрелкой 81"/>
          <p:cNvCxnSpPr/>
          <p:nvPr/>
        </p:nvCxnSpPr>
        <p:spPr>
          <a:xfrm>
            <a:off x="483130" y="2276872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633068" y="3208407"/>
            <a:ext cx="510664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-39991" y="2852936"/>
            <a:ext cx="61908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кН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323528" y="2946797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5691692" y="2922659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flipV="1">
            <a:off x="611560" y="2636912"/>
            <a:ext cx="0" cy="57149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 flipV="1">
            <a:off x="2339752" y="2636912"/>
            <a:ext cx="0" cy="57149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611560" y="2636912"/>
            <a:ext cx="174377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flipV="1">
            <a:off x="743398" y="2636912"/>
            <a:ext cx="0" cy="571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 flipV="1">
            <a:off x="971600" y="2636912"/>
            <a:ext cx="0" cy="571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 flipV="1">
            <a:off x="1187624" y="2636912"/>
            <a:ext cx="0" cy="571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 flipV="1">
            <a:off x="1403648" y="2636912"/>
            <a:ext cx="0" cy="571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 flipV="1">
            <a:off x="1619672" y="2636912"/>
            <a:ext cx="0" cy="571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 flipV="1">
            <a:off x="1835696" y="2636912"/>
            <a:ext cx="0" cy="571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flipV="1">
            <a:off x="2051720" y="2636912"/>
            <a:ext cx="0" cy="571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 flipV="1">
            <a:off x="2267744" y="2636912"/>
            <a:ext cx="0" cy="571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138837" y="2348880"/>
            <a:ext cx="5304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11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0" name="Прямая соединительная линия 99"/>
          <p:cNvCxnSpPr/>
          <p:nvPr/>
        </p:nvCxnSpPr>
        <p:spPr>
          <a:xfrm>
            <a:off x="636547" y="4846588"/>
            <a:ext cx="510664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-104577" y="4389662"/>
            <a:ext cx="84189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800" i="1" baseline="-250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кН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м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654748" y="4664819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cxnSp>
        <p:nvCxnSpPr>
          <p:cNvPr id="105" name="Прямая соединительная линия 104"/>
          <p:cNvCxnSpPr/>
          <p:nvPr/>
        </p:nvCxnSpPr>
        <p:spPr>
          <a:xfrm flipV="1">
            <a:off x="2343231" y="4099384"/>
            <a:ext cx="0" cy="74720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 flipV="1">
            <a:off x="628878" y="4099384"/>
            <a:ext cx="1728194" cy="7673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 flipV="1">
            <a:off x="975079" y="4725847"/>
            <a:ext cx="0" cy="1207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 flipV="1">
            <a:off x="1191103" y="4605106"/>
            <a:ext cx="0" cy="2414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/>
          <p:nvPr/>
        </p:nvCxnSpPr>
        <p:spPr>
          <a:xfrm flipV="1">
            <a:off x="1407127" y="4483050"/>
            <a:ext cx="0" cy="3635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 flipH="1" flipV="1">
            <a:off x="1619672" y="4389662"/>
            <a:ext cx="3479" cy="4569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единительная линия 111"/>
          <p:cNvCxnSpPr/>
          <p:nvPr/>
        </p:nvCxnSpPr>
        <p:spPr>
          <a:xfrm flipH="1" flipV="1">
            <a:off x="1835696" y="4275093"/>
            <a:ext cx="3481" cy="5714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/>
          <p:nvPr/>
        </p:nvCxnSpPr>
        <p:spPr>
          <a:xfrm flipV="1">
            <a:off x="2055199" y="4199746"/>
            <a:ext cx="0" cy="6694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единительная линия 113"/>
          <p:cNvCxnSpPr/>
          <p:nvPr/>
        </p:nvCxnSpPr>
        <p:spPr>
          <a:xfrm flipH="1" flipV="1">
            <a:off x="2267744" y="4099384"/>
            <a:ext cx="3479" cy="7472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1505231" y="3283823"/>
            <a:ext cx="8130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6,5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5" name="Прямая соединительная линия 134"/>
          <p:cNvCxnSpPr/>
          <p:nvPr/>
        </p:nvCxnSpPr>
        <p:spPr>
          <a:xfrm>
            <a:off x="636547" y="6574780"/>
            <a:ext cx="510664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135"/>
          <p:cNvSpPr txBox="1"/>
          <p:nvPr/>
        </p:nvSpPr>
        <p:spPr>
          <a:xfrm>
            <a:off x="-36512" y="5949280"/>
            <a:ext cx="84189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800" i="1" baseline="-25000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кНм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8" name="Прямая соединительная линия 137"/>
          <p:cNvCxnSpPr/>
          <p:nvPr/>
        </p:nvCxnSpPr>
        <p:spPr>
          <a:xfrm flipV="1">
            <a:off x="615039" y="6003285"/>
            <a:ext cx="0" cy="57149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Прямая соединительная линия 138"/>
          <p:cNvCxnSpPr/>
          <p:nvPr/>
        </p:nvCxnSpPr>
        <p:spPr>
          <a:xfrm flipV="1">
            <a:off x="2343231" y="5392380"/>
            <a:ext cx="15586" cy="118240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Прямая соединительная линия 139"/>
          <p:cNvCxnSpPr/>
          <p:nvPr/>
        </p:nvCxnSpPr>
        <p:spPr>
          <a:xfrm>
            <a:off x="615039" y="6003285"/>
            <a:ext cx="174377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Прямая соединительная линия 140"/>
          <p:cNvCxnSpPr/>
          <p:nvPr/>
        </p:nvCxnSpPr>
        <p:spPr>
          <a:xfrm flipV="1">
            <a:off x="746877" y="6003285"/>
            <a:ext cx="0" cy="571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Прямая соединительная линия 141"/>
          <p:cNvCxnSpPr/>
          <p:nvPr/>
        </p:nvCxnSpPr>
        <p:spPr>
          <a:xfrm flipV="1">
            <a:off x="975079" y="6003285"/>
            <a:ext cx="0" cy="571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Прямая соединительная линия 142"/>
          <p:cNvCxnSpPr/>
          <p:nvPr/>
        </p:nvCxnSpPr>
        <p:spPr>
          <a:xfrm flipV="1">
            <a:off x="1191103" y="6003285"/>
            <a:ext cx="0" cy="571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Прямая соединительная линия 143"/>
          <p:cNvCxnSpPr/>
          <p:nvPr/>
        </p:nvCxnSpPr>
        <p:spPr>
          <a:xfrm flipV="1">
            <a:off x="1407127" y="6003285"/>
            <a:ext cx="0" cy="571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Прямая соединительная линия 144"/>
          <p:cNvCxnSpPr/>
          <p:nvPr/>
        </p:nvCxnSpPr>
        <p:spPr>
          <a:xfrm flipV="1">
            <a:off x="1623151" y="6003285"/>
            <a:ext cx="0" cy="571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Прямая соединительная линия 145"/>
          <p:cNvCxnSpPr/>
          <p:nvPr/>
        </p:nvCxnSpPr>
        <p:spPr>
          <a:xfrm flipV="1">
            <a:off x="1839175" y="6003285"/>
            <a:ext cx="0" cy="571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Прямая соединительная линия 146"/>
          <p:cNvCxnSpPr/>
          <p:nvPr/>
        </p:nvCxnSpPr>
        <p:spPr>
          <a:xfrm flipV="1">
            <a:off x="2055199" y="6003285"/>
            <a:ext cx="0" cy="571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Прямая соединительная линия 147"/>
          <p:cNvCxnSpPr/>
          <p:nvPr/>
        </p:nvCxnSpPr>
        <p:spPr>
          <a:xfrm flipV="1">
            <a:off x="2271223" y="6003285"/>
            <a:ext cx="0" cy="571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TextBox 148"/>
          <p:cNvSpPr txBox="1"/>
          <p:nvPr/>
        </p:nvSpPr>
        <p:spPr>
          <a:xfrm>
            <a:off x="1112640" y="5481449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47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5724128" y="629015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cxnSp>
        <p:nvCxnSpPr>
          <p:cNvPr id="120" name="Прямая соединительная линия 119"/>
          <p:cNvCxnSpPr/>
          <p:nvPr/>
        </p:nvCxnSpPr>
        <p:spPr>
          <a:xfrm flipV="1">
            <a:off x="2355338" y="3132676"/>
            <a:ext cx="1662496" cy="829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>
            <a:off x="2782129" y="262529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2496368" y="3132676"/>
            <a:ext cx="0" cy="757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Прямая соединительная линия 126"/>
          <p:cNvCxnSpPr/>
          <p:nvPr/>
        </p:nvCxnSpPr>
        <p:spPr>
          <a:xfrm>
            <a:off x="2771800" y="3140968"/>
            <a:ext cx="0" cy="757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единительная линия 127"/>
          <p:cNvCxnSpPr/>
          <p:nvPr/>
        </p:nvCxnSpPr>
        <p:spPr>
          <a:xfrm>
            <a:off x="3059832" y="3140968"/>
            <a:ext cx="0" cy="757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Прямая соединительная линия 128"/>
          <p:cNvCxnSpPr/>
          <p:nvPr/>
        </p:nvCxnSpPr>
        <p:spPr>
          <a:xfrm>
            <a:off x="3347864" y="3140968"/>
            <a:ext cx="0" cy="757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единительная линия 129"/>
          <p:cNvCxnSpPr/>
          <p:nvPr/>
        </p:nvCxnSpPr>
        <p:spPr>
          <a:xfrm>
            <a:off x="3563888" y="3140968"/>
            <a:ext cx="0" cy="757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Прямая соединительная линия 136"/>
          <p:cNvCxnSpPr/>
          <p:nvPr/>
        </p:nvCxnSpPr>
        <p:spPr>
          <a:xfrm>
            <a:off x="3779912" y="3140968"/>
            <a:ext cx="0" cy="757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Прямая соединительная линия 150"/>
          <p:cNvCxnSpPr/>
          <p:nvPr/>
        </p:nvCxnSpPr>
        <p:spPr>
          <a:xfrm flipV="1">
            <a:off x="2355338" y="4005064"/>
            <a:ext cx="1654452" cy="1095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TextBox 151"/>
          <p:cNvSpPr txBox="1"/>
          <p:nvPr/>
        </p:nvSpPr>
        <p:spPr>
          <a:xfrm>
            <a:off x="3170414" y="3351253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18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7" name="Прямая соединительная линия 106"/>
          <p:cNvCxnSpPr/>
          <p:nvPr/>
        </p:nvCxnSpPr>
        <p:spPr>
          <a:xfrm flipV="1">
            <a:off x="2585691" y="4099384"/>
            <a:ext cx="0" cy="7472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/>
          <p:cNvCxnSpPr/>
          <p:nvPr/>
        </p:nvCxnSpPr>
        <p:spPr>
          <a:xfrm flipV="1">
            <a:off x="2782129" y="4099384"/>
            <a:ext cx="0" cy="7472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/>
          <p:nvPr/>
        </p:nvCxnSpPr>
        <p:spPr>
          <a:xfrm flipV="1">
            <a:off x="2987824" y="4059851"/>
            <a:ext cx="0" cy="7867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Прямая соединительная линия 152"/>
          <p:cNvCxnSpPr/>
          <p:nvPr/>
        </p:nvCxnSpPr>
        <p:spPr>
          <a:xfrm flipV="1">
            <a:off x="3203848" y="4077072"/>
            <a:ext cx="0" cy="7867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Прямая соединительная линия 153"/>
          <p:cNvCxnSpPr/>
          <p:nvPr/>
        </p:nvCxnSpPr>
        <p:spPr>
          <a:xfrm flipV="1">
            <a:off x="3419872" y="4077072"/>
            <a:ext cx="0" cy="7867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Прямая соединительная линия 154"/>
          <p:cNvCxnSpPr/>
          <p:nvPr/>
        </p:nvCxnSpPr>
        <p:spPr>
          <a:xfrm flipV="1">
            <a:off x="3635896" y="4059851"/>
            <a:ext cx="0" cy="8039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Прямая соединительная линия 155"/>
          <p:cNvCxnSpPr/>
          <p:nvPr/>
        </p:nvCxnSpPr>
        <p:spPr>
          <a:xfrm flipV="1">
            <a:off x="3851920" y="4005064"/>
            <a:ext cx="0" cy="8640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Прямая соединительная линия 156"/>
          <p:cNvCxnSpPr/>
          <p:nvPr/>
        </p:nvCxnSpPr>
        <p:spPr>
          <a:xfrm>
            <a:off x="2358817" y="5373216"/>
            <a:ext cx="165901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Прямая соединительная линия 158"/>
          <p:cNvCxnSpPr/>
          <p:nvPr/>
        </p:nvCxnSpPr>
        <p:spPr>
          <a:xfrm flipV="1">
            <a:off x="2585691" y="5373216"/>
            <a:ext cx="0" cy="1178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Прямая соединительная линия 159"/>
          <p:cNvCxnSpPr/>
          <p:nvPr/>
        </p:nvCxnSpPr>
        <p:spPr>
          <a:xfrm flipV="1">
            <a:off x="2843808" y="5373216"/>
            <a:ext cx="0" cy="1178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Прямая соединительная линия 160"/>
          <p:cNvCxnSpPr/>
          <p:nvPr/>
        </p:nvCxnSpPr>
        <p:spPr>
          <a:xfrm flipV="1">
            <a:off x="3131840" y="5373216"/>
            <a:ext cx="0" cy="1178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Прямая соединительная линия 161"/>
          <p:cNvCxnSpPr/>
          <p:nvPr/>
        </p:nvCxnSpPr>
        <p:spPr>
          <a:xfrm flipV="1">
            <a:off x="3419872" y="5373216"/>
            <a:ext cx="0" cy="1178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Прямая соединительная линия 162"/>
          <p:cNvCxnSpPr/>
          <p:nvPr/>
        </p:nvCxnSpPr>
        <p:spPr>
          <a:xfrm flipV="1">
            <a:off x="3707904" y="5373216"/>
            <a:ext cx="0" cy="1178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Прямая соединительная линия 163"/>
          <p:cNvCxnSpPr/>
          <p:nvPr/>
        </p:nvCxnSpPr>
        <p:spPr>
          <a:xfrm flipV="1">
            <a:off x="3995936" y="5373216"/>
            <a:ext cx="0" cy="1178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TextBox 164"/>
          <p:cNvSpPr txBox="1"/>
          <p:nvPr/>
        </p:nvSpPr>
        <p:spPr>
          <a:xfrm>
            <a:off x="2911560" y="4869160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94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6" name="Прямая соединительная линия 165"/>
          <p:cNvCxnSpPr/>
          <p:nvPr/>
        </p:nvCxnSpPr>
        <p:spPr>
          <a:xfrm>
            <a:off x="3995936" y="3140969"/>
            <a:ext cx="1716014" cy="6480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Прямая соединительная линия 167"/>
          <p:cNvCxnSpPr/>
          <p:nvPr/>
        </p:nvCxnSpPr>
        <p:spPr>
          <a:xfrm flipV="1">
            <a:off x="5724128" y="3217545"/>
            <a:ext cx="0" cy="57149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TextBox 176"/>
          <p:cNvSpPr txBox="1"/>
          <p:nvPr/>
        </p:nvSpPr>
        <p:spPr>
          <a:xfrm>
            <a:off x="5232355" y="3680311"/>
            <a:ext cx="6506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-11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9" name="Прямая соединительная линия 178"/>
          <p:cNvCxnSpPr/>
          <p:nvPr/>
        </p:nvCxnSpPr>
        <p:spPr>
          <a:xfrm>
            <a:off x="4504928" y="3217545"/>
            <a:ext cx="0" cy="1124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Прямая соединительная линия 180"/>
          <p:cNvCxnSpPr/>
          <p:nvPr/>
        </p:nvCxnSpPr>
        <p:spPr>
          <a:xfrm>
            <a:off x="4737177" y="3217545"/>
            <a:ext cx="0" cy="2283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Прямая соединительная линия 182"/>
          <p:cNvCxnSpPr/>
          <p:nvPr/>
        </p:nvCxnSpPr>
        <p:spPr>
          <a:xfrm>
            <a:off x="4962128" y="3208407"/>
            <a:ext cx="0" cy="2948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Прямая соединительная линия 184"/>
          <p:cNvCxnSpPr/>
          <p:nvPr/>
        </p:nvCxnSpPr>
        <p:spPr>
          <a:xfrm>
            <a:off x="5220072" y="3217545"/>
            <a:ext cx="0" cy="3738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Прямая соединительная линия 186"/>
          <p:cNvCxnSpPr/>
          <p:nvPr/>
        </p:nvCxnSpPr>
        <p:spPr>
          <a:xfrm>
            <a:off x="5451682" y="3217545"/>
            <a:ext cx="0" cy="5117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8" name="Объект 1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6391349"/>
              </p:ext>
            </p:extLst>
          </p:nvPr>
        </p:nvGraphicFramePr>
        <p:xfrm>
          <a:off x="5738813" y="1966417"/>
          <a:ext cx="3405187" cy="86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81" name="Equation" r:id="rId9" imgW="1765080" imgH="431640" progId="Equation.DSMT4">
                  <p:embed/>
                </p:oleObj>
              </mc:Choice>
              <mc:Fallback>
                <p:oleObj name="Equation" r:id="rId9" imgW="17650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8813" y="1966417"/>
                        <a:ext cx="3405187" cy="868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0" name="TextBox 169"/>
          <p:cNvSpPr txBox="1"/>
          <p:nvPr/>
        </p:nvSpPr>
        <p:spPr>
          <a:xfrm>
            <a:off x="6118765" y="1121792"/>
            <a:ext cx="30252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Находим вершину параболы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4009790" y="4005064"/>
            <a:ext cx="8044" cy="3845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TextBox 173"/>
          <p:cNvSpPr txBox="1"/>
          <p:nvPr/>
        </p:nvSpPr>
        <p:spPr>
          <a:xfrm>
            <a:off x="3928258" y="3473439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0451872"/>
              </p:ext>
            </p:extLst>
          </p:nvPr>
        </p:nvGraphicFramePr>
        <p:xfrm>
          <a:off x="6177772" y="2946797"/>
          <a:ext cx="2573337" cy="842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82" name="Equation" r:id="rId11" imgW="1333440" imgH="419040" progId="Equation.DSMT4">
                  <p:embed/>
                </p:oleObj>
              </mc:Choice>
              <mc:Fallback>
                <p:oleObj name="Equation" r:id="rId11" imgW="1333440" imgH="419040" progId="Equation.DSMT4">
                  <p:embed/>
                  <p:pic>
                    <p:nvPicPr>
                      <p:cNvPr id="0" name="Объект 1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7772" y="2946797"/>
                        <a:ext cx="2573337" cy="842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1474244"/>
              </p:ext>
            </p:extLst>
          </p:nvPr>
        </p:nvGraphicFramePr>
        <p:xfrm>
          <a:off x="6876256" y="4045232"/>
          <a:ext cx="1373188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83" name="Equation" r:id="rId13" imgW="711000" imgH="203040" progId="Equation.DSMT4">
                  <p:embed/>
                </p:oleObj>
              </mc:Choice>
              <mc:Fallback>
                <p:oleObj name="Equation" r:id="rId13" imgW="711000" imgH="203040" progId="Equation.DSMT4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6256" y="4045232"/>
                        <a:ext cx="1373188" cy="407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Полилиния 13"/>
          <p:cNvSpPr/>
          <p:nvPr/>
        </p:nvSpPr>
        <p:spPr>
          <a:xfrm>
            <a:off x="4019550" y="4295126"/>
            <a:ext cx="1704975" cy="572149"/>
          </a:xfrm>
          <a:custGeom>
            <a:avLst/>
            <a:gdLst>
              <a:gd name="connsiteX0" fmla="*/ 0 w 1704975"/>
              <a:gd name="connsiteY0" fmla="*/ 76849 h 572149"/>
              <a:gd name="connsiteX1" fmla="*/ 133350 w 1704975"/>
              <a:gd name="connsiteY1" fmla="*/ 649 h 572149"/>
              <a:gd name="connsiteX2" fmla="*/ 714375 w 1704975"/>
              <a:gd name="connsiteY2" fmla="*/ 114949 h 572149"/>
              <a:gd name="connsiteX3" fmla="*/ 1447800 w 1704975"/>
              <a:gd name="connsiteY3" fmla="*/ 400699 h 572149"/>
              <a:gd name="connsiteX4" fmla="*/ 1704975 w 1704975"/>
              <a:gd name="connsiteY4" fmla="*/ 572149 h 572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04975" h="572149">
                <a:moveTo>
                  <a:pt x="0" y="76849"/>
                </a:moveTo>
                <a:cubicBezTo>
                  <a:pt x="7144" y="35574"/>
                  <a:pt x="14288" y="-5701"/>
                  <a:pt x="133350" y="649"/>
                </a:cubicBezTo>
                <a:cubicBezTo>
                  <a:pt x="252412" y="6999"/>
                  <a:pt x="495300" y="48274"/>
                  <a:pt x="714375" y="114949"/>
                </a:cubicBezTo>
                <a:cubicBezTo>
                  <a:pt x="933450" y="181624"/>
                  <a:pt x="1282700" y="324499"/>
                  <a:pt x="1447800" y="400699"/>
                </a:cubicBezTo>
                <a:cubicBezTo>
                  <a:pt x="1612900" y="476899"/>
                  <a:pt x="1668462" y="545161"/>
                  <a:pt x="1704975" y="572149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0" name="Прямая соединительная линия 29"/>
          <p:cNvCxnSpPr>
            <a:stCxn id="174" idx="2"/>
            <a:endCxn id="14" idx="0"/>
          </p:cNvCxnSpPr>
          <p:nvPr/>
        </p:nvCxnSpPr>
        <p:spPr>
          <a:xfrm flipH="1">
            <a:off x="4019550" y="3996659"/>
            <a:ext cx="180578" cy="3753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TextBox 166"/>
          <p:cNvSpPr txBox="1"/>
          <p:nvPr/>
        </p:nvSpPr>
        <p:spPr>
          <a:xfrm>
            <a:off x="4442281" y="3625839"/>
            <a:ext cx="8130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1" name="Прямая соединительная линия 40"/>
          <p:cNvCxnSpPr>
            <a:stCxn id="167" idx="2"/>
            <a:endCxn id="14" idx="1"/>
          </p:cNvCxnSpPr>
          <p:nvPr/>
        </p:nvCxnSpPr>
        <p:spPr>
          <a:xfrm flipH="1">
            <a:off x="4152900" y="4149059"/>
            <a:ext cx="695903" cy="1467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 flipV="1">
            <a:off x="4258225" y="4371975"/>
            <a:ext cx="0" cy="4746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 flipH="1" flipV="1">
            <a:off x="4504928" y="4371975"/>
            <a:ext cx="6875" cy="4746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единительная линия 101"/>
          <p:cNvCxnSpPr>
            <a:endCxn id="14" idx="2"/>
          </p:cNvCxnSpPr>
          <p:nvPr/>
        </p:nvCxnSpPr>
        <p:spPr>
          <a:xfrm flipH="1" flipV="1">
            <a:off x="4733925" y="4410075"/>
            <a:ext cx="3252" cy="4537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единительная линия 115"/>
          <p:cNvCxnSpPr/>
          <p:nvPr/>
        </p:nvCxnSpPr>
        <p:spPr>
          <a:xfrm flipV="1">
            <a:off x="4962128" y="4534453"/>
            <a:ext cx="0" cy="3293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/>
          <p:nvPr/>
        </p:nvCxnSpPr>
        <p:spPr>
          <a:xfrm flipV="1">
            <a:off x="5220072" y="4609283"/>
            <a:ext cx="1" cy="2373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Прямая соединительная линия 122"/>
          <p:cNvCxnSpPr>
            <a:endCxn id="14" idx="3"/>
          </p:cNvCxnSpPr>
          <p:nvPr/>
        </p:nvCxnSpPr>
        <p:spPr>
          <a:xfrm flipV="1">
            <a:off x="5467350" y="4695825"/>
            <a:ext cx="0" cy="1507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5" name="Объект 17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2599033"/>
              </p:ext>
            </p:extLst>
          </p:nvPr>
        </p:nvGraphicFramePr>
        <p:xfrm>
          <a:off x="6661150" y="5784850"/>
          <a:ext cx="1477963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84" name="Equation" r:id="rId15" imgW="698400" imgH="228600" progId="Equation.DSMT4">
                  <p:embed/>
                </p:oleObj>
              </mc:Choice>
              <mc:Fallback>
                <p:oleObj name="Equation" r:id="rId15" imgW="6984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1150" y="5784850"/>
                        <a:ext cx="1477963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6" name="TextBox 175"/>
          <p:cNvSpPr txBox="1"/>
          <p:nvPr/>
        </p:nvSpPr>
        <p:spPr>
          <a:xfrm>
            <a:off x="5996467" y="5130770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Крутящий момент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8" name="Прямая со стрелкой 177"/>
          <p:cNvCxnSpPr/>
          <p:nvPr/>
        </p:nvCxnSpPr>
        <p:spPr>
          <a:xfrm>
            <a:off x="4176514" y="2886900"/>
            <a:ext cx="1548011" cy="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Прямая соединительная линия 133"/>
          <p:cNvCxnSpPr>
            <a:stCxn id="14" idx="1"/>
          </p:cNvCxnSpPr>
          <p:nvPr/>
        </p:nvCxnSpPr>
        <p:spPr>
          <a:xfrm flipV="1">
            <a:off x="4152900" y="2694111"/>
            <a:ext cx="23614" cy="1601664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TextBox 183"/>
          <p:cNvSpPr txBox="1"/>
          <p:nvPr/>
        </p:nvSpPr>
        <p:spPr>
          <a:xfrm>
            <a:off x="4788024" y="2463279"/>
            <a:ext cx="625492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9" name="Прямая соединительная линия 188"/>
          <p:cNvCxnSpPr>
            <a:stCxn id="152" idx="2"/>
          </p:cNvCxnSpPr>
          <p:nvPr/>
        </p:nvCxnSpPr>
        <p:spPr>
          <a:xfrm>
            <a:off x="3442284" y="3874473"/>
            <a:ext cx="553652" cy="1305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Прямая соединительная линия 190"/>
          <p:cNvCxnSpPr>
            <a:stCxn id="115" idx="2"/>
          </p:cNvCxnSpPr>
          <p:nvPr/>
        </p:nvCxnSpPr>
        <p:spPr>
          <a:xfrm>
            <a:off x="1911753" y="3807043"/>
            <a:ext cx="439271" cy="2923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4884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" grpId="0"/>
      <p:bldP spid="14" grpId="0" animBg="1"/>
      <p:bldP spid="167" grpId="0"/>
      <p:bldP spid="176" grpId="0"/>
      <p:bldP spid="18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6" name="Объект 1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5918749"/>
              </p:ext>
            </p:extLst>
          </p:nvPr>
        </p:nvGraphicFramePr>
        <p:xfrm>
          <a:off x="5292080" y="1216100"/>
          <a:ext cx="2097087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6" name="Equation" r:id="rId3" imgW="990360" imgH="228600" progId="Equation.DSMT4">
                  <p:embed/>
                </p:oleObj>
              </mc:Choice>
              <mc:Fallback>
                <p:oleObj name="Equation" r:id="rId3" imgW="9903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80" y="1216100"/>
                        <a:ext cx="2097087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7" name="TextBox 116"/>
          <p:cNvSpPr txBox="1"/>
          <p:nvPr/>
        </p:nvSpPr>
        <p:spPr>
          <a:xfrm>
            <a:off x="323528" y="1198166"/>
            <a:ext cx="6120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Наибольший изгибающий момент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8" name="Объект 1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2795325"/>
              </p:ext>
            </p:extLst>
          </p:nvPr>
        </p:nvGraphicFramePr>
        <p:xfrm>
          <a:off x="5292080" y="1982986"/>
          <a:ext cx="193675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7" name="Equation" r:id="rId5" imgW="914400" imgH="228600" progId="Equation.DSMT4">
                  <p:embed/>
                </p:oleObj>
              </mc:Choice>
              <mc:Fallback>
                <p:oleObj name="Equation" r:id="rId5" imgW="9144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80" y="1982986"/>
                        <a:ext cx="1936750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9" name="TextBox 118"/>
          <p:cNvSpPr txBox="1"/>
          <p:nvPr/>
        </p:nvSpPr>
        <p:spPr>
          <a:xfrm>
            <a:off x="323528" y="1982986"/>
            <a:ext cx="6120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Наибольший крутящий момент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303734" y="2706836"/>
            <a:ext cx="6120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Принимаем материал балки – Сталь 35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351756" y="3518297"/>
            <a:ext cx="576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Предел текучести для данного материала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1620509"/>
              </p:ext>
            </p:extLst>
          </p:nvPr>
        </p:nvGraphicFramePr>
        <p:xfrm>
          <a:off x="6453497" y="3518297"/>
          <a:ext cx="2017712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8" name="Equation" r:id="rId7" imgW="952200" imgH="228600" progId="Equation.DSMT4">
                  <p:embed/>
                </p:oleObj>
              </mc:Choice>
              <mc:Fallback>
                <p:oleObj name="Equation" r:id="rId7" imgW="952200" imgH="228600" progId="Equation.DSMT4">
                  <p:embed/>
                  <p:pic>
                    <p:nvPicPr>
                      <p:cNvPr id="0" name="Объект 1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3497" y="3518297"/>
                        <a:ext cx="2017712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" name="TextBox 122"/>
          <p:cNvSpPr txBox="1"/>
          <p:nvPr/>
        </p:nvSpPr>
        <p:spPr>
          <a:xfrm>
            <a:off x="339155" y="4287242"/>
            <a:ext cx="64524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Коэффициент запаса прочности (по заданию)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2" name="Объект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4328584"/>
              </p:ext>
            </p:extLst>
          </p:nvPr>
        </p:nvGraphicFramePr>
        <p:xfrm>
          <a:off x="6948264" y="4356794"/>
          <a:ext cx="77946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9" name="Equation" r:id="rId9" imgW="368280" imgH="177480" progId="Equation.DSMT4">
                  <p:embed/>
                </p:oleObj>
              </mc:Choice>
              <mc:Fallback>
                <p:oleObj name="Equation" r:id="rId9" imgW="368280" imgH="177480" progId="Equation.DSMT4">
                  <p:embed/>
                  <p:pic>
                    <p:nvPicPr>
                      <p:cNvPr id="0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8264" y="4356794"/>
                        <a:ext cx="779463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4" name="TextBox 123"/>
          <p:cNvSpPr txBox="1"/>
          <p:nvPr/>
        </p:nvSpPr>
        <p:spPr>
          <a:xfrm>
            <a:off x="339155" y="5151338"/>
            <a:ext cx="64524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Допускаемое нормальное напряжение равно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4" name="Объект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7392017"/>
              </p:ext>
            </p:extLst>
          </p:nvPr>
        </p:nvGraphicFramePr>
        <p:xfrm>
          <a:off x="971600" y="5871418"/>
          <a:ext cx="3605213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0" name="Equation" r:id="rId11" imgW="1701720" imgH="393480" progId="Equation.DSMT4">
                  <p:embed/>
                </p:oleObj>
              </mc:Choice>
              <mc:Fallback>
                <p:oleObj name="Equation" r:id="rId11" imgW="1701720" imgH="393480" progId="Equation.DSMT4">
                  <p:embed/>
                  <p:pic>
                    <p:nvPicPr>
                      <p:cNvPr id="0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5871418"/>
                        <a:ext cx="3605213" cy="869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5" name="TextBox 124"/>
          <p:cNvSpPr txBox="1"/>
          <p:nvPr/>
        </p:nvSpPr>
        <p:spPr>
          <a:xfrm>
            <a:off x="360190" y="260648"/>
            <a:ext cx="64524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диаметра балки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" grpId="0"/>
      <p:bldP spid="119" grpId="0"/>
      <p:bldP spid="120" grpId="0"/>
      <p:bldP spid="122" grpId="0"/>
      <p:bldP spid="123" grpId="0"/>
      <p:bldP spid="124" grpId="0"/>
      <p:bldP spid="12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260648"/>
            <a:ext cx="8856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Условие прочности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третьей теории прочности)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8110133"/>
              </p:ext>
            </p:extLst>
          </p:nvPr>
        </p:nvGraphicFramePr>
        <p:xfrm>
          <a:off x="683568" y="980728"/>
          <a:ext cx="1317625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82" name="Equation" r:id="rId3" imgW="622080" imgH="253800" progId="Equation.DSMT4">
                  <p:embed/>
                </p:oleObj>
              </mc:Choice>
              <mc:Fallback>
                <p:oleObj name="Equation" r:id="rId3" imgW="622080" imgH="253800" progId="Equation.DSMT4">
                  <p:embed/>
                  <p:pic>
                    <p:nvPicPr>
                      <p:cNvPr id="0" name="Объект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980728"/>
                        <a:ext cx="1317625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5001329"/>
              </p:ext>
            </p:extLst>
          </p:nvPr>
        </p:nvGraphicFramePr>
        <p:xfrm>
          <a:off x="4629336" y="852562"/>
          <a:ext cx="2581275" cy="1011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83" name="Equation" r:id="rId5" imgW="1218960" imgH="457200" progId="Equation.DSMT4">
                  <p:embed/>
                </p:oleObj>
              </mc:Choice>
              <mc:Fallback>
                <p:oleObj name="Equation" r:id="rId5" imgW="1218960" imgH="457200" progId="Equation.DSMT4">
                  <p:embed/>
                  <p:pic>
                    <p:nvPicPr>
                      <p:cNvPr id="0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9336" y="852562"/>
                        <a:ext cx="2581275" cy="1011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8512078"/>
              </p:ext>
            </p:extLst>
          </p:nvPr>
        </p:nvGraphicFramePr>
        <p:xfrm>
          <a:off x="288478" y="2378497"/>
          <a:ext cx="1425575" cy="9673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84" name="Equation" r:id="rId7" imgW="672840" imgH="419040" progId="Equation.DSMT4">
                  <p:embed/>
                </p:oleObj>
              </mc:Choice>
              <mc:Fallback>
                <p:oleObj name="Equation" r:id="rId7" imgW="672840" imgH="419040" progId="Equation.DSMT4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478" y="2378497"/>
                        <a:ext cx="1425575" cy="9673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7228946"/>
              </p:ext>
            </p:extLst>
          </p:nvPr>
        </p:nvGraphicFramePr>
        <p:xfrm>
          <a:off x="4579032" y="2924944"/>
          <a:ext cx="2876550" cy="1011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85" name="Equation" r:id="rId9" imgW="1358640" imgH="457200" progId="Equation.DSMT4">
                  <p:embed/>
                </p:oleObj>
              </mc:Choice>
              <mc:Fallback>
                <p:oleObj name="Equation" r:id="rId9" imgW="1358640" imgH="457200" progId="Equation.DSMT4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9032" y="2924944"/>
                        <a:ext cx="2876550" cy="1011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-26715" y="1916832"/>
            <a:ext cx="8856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Момент сопротивления изгибу для балки круглого сечения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43808" y="994371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15816" y="3068960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Тогда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26715" y="3861048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Выражаем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7243043"/>
              </p:ext>
            </p:extLst>
          </p:nvPr>
        </p:nvGraphicFramePr>
        <p:xfrm>
          <a:off x="206202" y="4475088"/>
          <a:ext cx="2930525" cy="1236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86" name="Equation" r:id="rId11" imgW="1384200" imgH="558720" progId="Equation.DSMT4">
                  <p:embed/>
                </p:oleObj>
              </mc:Choice>
              <mc:Fallback>
                <p:oleObj name="Equation" r:id="rId11" imgW="1384200" imgH="558720" progId="Equation.DSMT4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202" y="4475088"/>
                        <a:ext cx="2930525" cy="1236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2398251"/>
              </p:ext>
            </p:extLst>
          </p:nvPr>
        </p:nvGraphicFramePr>
        <p:xfrm>
          <a:off x="3347864" y="4365104"/>
          <a:ext cx="5349875" cy="1347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87" name="Equation" r:id="rId13" imgW="2527200" imgH="609480" progId="Equation.DSMT4">
                  <p:embed/>
                </p:oleObj>
              </mc:Choice>
              <mc:Fallback>
                <p:oleObj name="Equation" r:id="rId13" imgW="2527200" imgH="609480" progId="Equation.DSMT4">
                  <p:embed/>
                  <p:pic>
                    <p:nvPicPr>
                      <p:cNvPr id="0" name="Объект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4365104"/>
                        <a:ext cx="5349875" cy="1347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0" y="6135687"/>
            <a:ext cx="5004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Принимаем по ГОСТ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66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6-69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228335"/>
              </p:ext>
            </p:extLst>
          </p:nvPr>
        </p:nvGraphicFramePr>
        <p:xfrm>
          <a:off x="4608004" y="6148089"/>
          <a:ext cx="1612900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88" name="Equation" r:id="rId15" imgW="761760" imgH="203040" progId="Equation.DSMT4">
                  <p:embed/>
                </p:oleObj>
              </mc:Choice>
              <mc:Fallback>
                <p:oleObj name="Equation" r:id="rId15" imgW="761760" imgH="203040" progId="Equation.DSMT4">
                  <p:embed/>
                  <p:pic>
                    <p:nvPicPr>
                      <p:cNvPr id="0" name="Объект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8004" y="6148089"/>
                        <a:ext cx="1612900" cy="449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33328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  <p:bldP spid="10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>
            <a:off x="527374" y="1529408"/>
            <a:ext cx="216024" cy="288032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556870" y="1385392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69886" y="1817440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23528" y="1961456"/>
            <a:ext cx="5760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Равнобедренный треугольник 9"/>
          <p:cNvSpPr/>
          <p:nvPr/>
        </p:nvSpPr>
        <p:spPr>
          <a:xfrm>
            <a:off x="5639942" y="1529408"/>
            <a:ext cx="216024" cy="432048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5669438" y="1385392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5451682" y="1961456"/>
            <a:ext cx="5760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5" idx="0"/>
          </p:cNvCxnSpPr>
          <p:nvPr/>
        </p:nvCxnSpPr>
        <p:spPr>
          <a:xfrm>
            <a:off x="628878" y="1385392"/>
            <a:ext cx="508307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5" idx="0"/>
          </p:cNvCxnSpPr>
          <p:nvPr/>
        </p:nvCxnSpPr>
        <p:spPr>
          <a:xfrm flipH="1">
            <a:off x="627146" y="1385392"/>
            <a:ext cx="1732" cy="12241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4009790" y="1385392"/>
            <a:ext cx="1732" cy="12241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5737982" y="1457400"/>
            <a:ext cx="1732" cy="12241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2355338" y="1385392"/>
            <a:ext cx="1732" cy="12241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627146" y="2393504"/>
            <a:ext cx="1728192" cy="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2355338" y="2393504"/>
            <a:ext cx="1656184" cy="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4011522" y="2393504"/>
            <a:ext cx="1728192" cy="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347226" y="2033464"/>
            <a:ext cx="320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681080" y="203346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952888" y="2033464"/>
            <a:ext cx="320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1" name="Прямая со стрелкой 30"/>
          <p:cNvCxnSpPr/>
          <p:nvPr/>
        </p:nvCxnSpPr>
        <p:spPr>
          <a:xfrm>
            <a:off x="483130" y="1385392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2355338" y="954168"/>
            <a:ext cx="1734" cy="4320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399582" y="830980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7" name="Группа 36"/>
          <p:cNvGrpSpPr/>
          <p:nvPr/>
        </p:nvGrpSpPr>
        <p:grpSpPr>
          <a:xfrm rot="10800000">
            <a:off x="4047728" y="954169"/>
            <a:ext cx="1676400" cy="432048"/>
            <a:chOff x="3868688" y="3933056"/>
            <a:chExt cx="1676400" cy="432048"/>
          </a:xfrm>
        </p:grpSpPr>
        <p:cxnSp>
          <p:nvCxnSpPr>
            <p:cNvPr id="42" name="Прямая со стрелкой 41"/>
            <p:cNvCxnSpPr/>
            <p:nvPr/>
          </p:nvCxnSpPr>
          <p:spPr>
            <a:xfrm flipV="1">
              <a:off x="38686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 стрелкой 42"/>
            <p:cNvCxnSpPr/>
            <p:nvPr/>
          </p:nvCxnSpPr>
          <p:spPr>
            <a:xfrm flipV="1">
              <a:off x="40210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 стрелкой 43"/>
            <p:cNvCxnSpPr/>
            <p:nvPr/>
          </p:nvCxnSpPr>
          <p:spPr>
            <a:xfrm flipV="1">
              <a:off x="41734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 стрелкой 44"/>
            <p:cNvCxnSpPr/>
            <p:nvPr/>
          </p:nvCxnSpPr>
          <p:spPr>
            <a:xfrm flipV="1">
              <a:off x="43258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 стрелкой 45"/>
            <p:cNvCxnSpPr/>
            <p:nvPr/>
          </p:nvCxnSpPr>
          <p:spPr>
            <a:xfrm flipV="1">
              <a:off x="44782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 стрелкой 46"/>
            <p:cNvCxnSpPr/>
            <p:nvPr/>
          </p:nvCxnSpPr>
          <p:spPr>
            <a:xfrm flipV="1">
              <a:off x="46306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 стрелкой 47"/>
            <p:cNvCxnSpPr/>
            <p:nvPr/>
          </p:nvCxnSpPr>
          <p:spPr>
            <a:xfrm flipV="1">
              <a:off x="47830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 стрелкой 48"/>
            <p:cNvCxnSpPr/>
            <p:nvPr/>
          </p:nvCxnSpPr>
          <p:spPr>
            <a:xfrm flipV="1">
              <a:off x="49354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 стрелкой 49"/>
            <p:cNvCxnSpPr/>
            <p:nvPr/>
          </p:nvCxnSpPr>
          <p:spPr>
            <a:xfrm flipV="1">
              <a:off x="50878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 стрелкой 50"/>
            <p:cNvCxnSpPr/>
            <p:nvPr/>
          </p:nvCxnSpPr>
          <p:spPr>
            <a:xfrm flipV="1">
              <a:off x="52402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 стрелкой 51"/>
            <p:cNvCxnSpPr/>
            <p:nvPr/>
          </p:nvCxnSpPr>
          <p:spPr>
            <a:xfrm flipV="1">
              <a:off x="53926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 стрелкой 52"/>
            <p:cNvCxnSpPr/>
            <p:nvPr/>
          </p:nvCxnSpPr>
          <p:spPr>
            <a:xfrm flipV="1">
              <a:off x="55450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>
              <a:off x="3868688" y="4365104"/>
              <a:ext cx="165618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TextBox 55"/>
          <p:cNvSpPr txBox="1"/>
          <p:nvPr/>
        </p:nvSpPr>
        <p:spPr>
          <a:xfrm>
            <a:off x="5282405" y="50628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4" name="Прямая со стрелкой 63"/>
          <p:cNvCxnSpPr/>
          <p:nvPr/>
        </p:nvCxnSpPr>
        <p:spPr>
          <a:xfrm flipH="1">
            <a:off x="3491880" y="764704"/>
            <a:ext cx="51964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>
            <a:off x="4011522" y="1961456"/>
            <a:ext cx="49340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3170414" y="296218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97021" y="1040984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855966" y="1190003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H="1" flipV="1">
            <a:off x="4009790" y="779512"/>
            <a:ext cx="1732" cy="11819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Овал 39"/>
          <p:cNvSpPr/>
          <p:nvPr/>
        </p:nvSpPr>
        <p:spPr>
          <a:xfrm>
            <a:off x="207723" y="515082"/>
            <a:ext cx="807674" cy="1800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4" name="Прямая со стрелкой 53"/>
          <p:cNvCxnSpPr/>
          <p:nvPr/>
        </p:nvCxnSpPr>
        <p:spPr>
          <a:xfrm flipH="1" flipV="1">
            <a:off x="216497" y="1268760"/>
            <a:ext cx="1732" cy="14401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383777" y="53417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Овал 69"/>
          <p:cNvSpPr/>
          <p:nvPr/>
        </p:nvSpPr>
        <p:spPr>
          <a:xfrm>
            <a:off x="1964126" y="506289"/>
            <a:ext cx="807674" cy="1800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1" name="Прямая со стрелкой 70"/>
          <p:cNvCxnSpPr>
            <a:stCxn id="70" idx="2"/>
          </p:cNvCxnSpPr>
          <p:nvPr/>
        </p:nvCxnSpPr>
        <p:spPr>
          <a:xfrm flipV="1">
            <a:off x="1964126" y="1196752"/>
            <a:ext cx="13854" cy="20963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2140180" y="44624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Овал 72"/>
          <p:cNvSpPr/>
          <p:nvPr/>
        </p:nvSpPr>
        <p:spPr>
          <a:xfrm>
            <a:off x="3620310" y="434281"/>
            <a:ext cx="807674" cy="1800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4" name="Прямая со стрелкой 73"/>
          <p:cNvCxnSpPr/>
          <p:nvPr/>
        </p:nvCxnSpPr>
        <p:spPr>
          <a:xfrm flipH="1">
            <a:off x="3618578" y="1134189"/>
            <a:ext cx="17318" cy="13457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3796364" y="-27384"/>
            <a:ext cx="510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2T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Содержимое 2"/>
          <p:cNvSpPr>
            <a:spLocks noGrp="1"/>
          </p:cNvSpPr>
          <p:nvPr>
            <p:ph idx="1"/>
          </p:nvPr>
        </p:nvSpPr>
        <p:spPr>
          <a:xfrm>
            <a:off x="6516216" y="225921"/>
            <a:ext cx="2458616" cy="358985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b="1" dirty="0" smtClean="0"/>
              <a:t>Дано</a:t>
            </a:r>
            <a:r>
              <a:rPr lang="en-US" b="1" dirty="0" smtClean="0"/>
              <a:t>:</a:t>
            </a:r>
          </a:p>
          <a:p>
            <a:pPr>
              <a:buNone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 q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=6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кН/м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=10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кН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М=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кНм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47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кНм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a=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1,5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м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   b=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м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Прямая со стрелкой 51"/>
          <p:cNvCxnSpPr/>
          <p:nvPr/>
        </p:nvCxnSpPr>
        <p:spPr>
          <a:xfrm flipH="1" flipV="1">
            <a:off x="617741" y="1643072"/>
            <a:ext cx="1732" cy="64807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 flipH="1" flipV="1">
            <a:off x="5723810" y="1599156"/>
            <a:ext cx="1732" cy="64807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5" name="Объект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7282088"/>
              </p:ext>
            </p:extLst>
          </p:nvPr>
        </p:nvGraphicFramePr>
        <p:xfrm>
          <a:off x="716014" y="1562584"/>
          <a:ext cx="642938" cy="53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" name="Формула" r:id="rId3" imgW="203040" imgH="203040" progId="Equation.3">
                  <p:embed/>
                </p:oleObj>
              </mc:Choice>
              <mc:Fallback>
                <p:oleObj name="Формула" r:id="rId3" imgW="20304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014" y="1562584"/>
                        <a:ext cx="642938" cy="534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3690731"/>
              </p:ext>
            </p:extLst>
          </p:nvPr>
        </p:nvGraphicFramePr>
        <p:xfrm>
          <a:off x="5813454" y="1454966"/>
          <a:ext cx="642937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1" name="Формула" r:id="rId5" imgW="203040" imgH="203040" progId="Equation.3">
                  <p:embed/>
                </p:oleObj>
              </mc:Choice>
              <mc:Fallback>
                <p:oleObj name="Формула" r:id="rId5" imgW="20304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3454" y="1454966"/>
                        <a:ext cx="642937" cy="534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Равнобедренный треугольник 43"/>
          <p:cNvSpPr/>
          <p:nvPr/>
        </p:nvSpPr>
        <p:spPr>
          <a:xfrm>
            <a:off x="527374" y="2420888"/>
            <a:ext cx="216024" cy="288032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556870" y="2276872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569886" y="2708920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>
            <a:off x="323528" y="2852936"/>
            <a:ext cx="5760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Равнобедренный треугольник 50"/>
          <p:cNvSpPr/>
          <p:nvPr/>
        </p:nvSpPr>
        <p:spPr>
          <a:xfrm>
            <a:off x="5639942" y="2420888"/>
            <a:ext cx="216024" cy="432048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Овал 53"/>
          <p:cNvSpPr/>
          <p:nvPr/>
        </p:nvSpPr>
        <p:spPr>
          <a:xfrm>
            <a:off x="5669438" y="2276872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>
            <a:off x="5451682" y="2852936"/>
            <a:ext cx="5760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>
            <a:stCxn id="45" idx="0"/>
          </p:cNvCxnSpPr>
          <p:nvPr/>
        </p:nvCxnSpPr>
        <p:spPr>
          <a:xfrm>
            <a:off x="628878" y="2276872"/>
            <a:ext cx="508307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>
            <a:stCxn id="45" idx="0"/>
          </p:cNvCxnSpPr>
          <p:nvPr/>
        </p:nvCxnSpPr>
        <p:spPr>
          <a:xfrm flipH="1">
            <a:off x="627146" y="2276872"/>
            <a:ext cx="1732" cy="12241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flipH="1">
            <a:off x="4009790" y="2276872"/>
            <a:ext cx="1732" cy="12241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H="1">
            <a:off x="5737982" y="2348880"/>
            <a:ext cx="1732" cy="12241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flipH="1">
            <a:off x="2355338" y="2276872"/>
            <a:ext cx="1732" cy="12241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>
            <a:off x="627146" y="3284984"/>
            <a:ext cx="1728192" cy="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>
            <a:off x="2355338" y="3284984"/>
            <a:ext cx="1656184" cy="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>
            <a:off x="4011522" y="3284984"/>
            <a:ext cx="1728192" cy="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1347226" y="2924944"/>
            <a:ext cx="320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681080" y="292494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952888" y="2924944"/>
            <a:ext cx="320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8" name="Прямая со стрелкой 67"/>
          <p:cNvCxnSpPr/>
          <p:nvPr/>
        </p:nvCxnSpPr>
        <p:spPr>
          <a:xfrm>
            <a:off x="483130" y="2276872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>
          <a:xfrm>
            <a:off x="2355338" y="1845648"/>
            <a:ext cx="1734" cy="4320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2399582" y="1722460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1" name="Группа 70"/>
          <p:cNvGrpSpPr/>
          <p:nvPr/>
        </p:nvGrpSpPr>
        <p:grpSpPr>
          <a:xfrm rot="10800000">
            <a:off x="4047728" y="1845649"/>
            <a:ext cx="1676400" cy="432048"/>
            <a:chOff x="3868688" y="3933056"/>
            <a:chExt cx="1676400" cy="432048"/>
          </a:xfrm>
        </p:grpSpPr>
        <p:cxnSp>
          <p:nvCxnSpPr>
            <p:cNvPr id="72" name="Прямая со стрелкой 71"/>
            <p:cNvCxnSpPr/>
            <p:nvPr/>
          </p:nvCxnSpPr>
          <p:spPr>
            <a:xfrm flipV="1">
              <a:off x="38686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Прямая со стрелкой 72"/>
            <p:cNvCxnSpPr/>
            <p:nvPr/>
          </p:nvCxnSpPr>
          <p:spPr>
            <a:xfrm flipV="1">
              <a:off x="40210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Прямая со стрелкой 73"/>
            <p:cNvCxnSpPr/>
            <p:nvPr/>
          </p:nvCxnSpPr>
          <p:spPr>
            <a:xfrm flipV="1">
              <a:off x="41734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Прямая со стрелкой 74"/>
            <p:cNvCxnSpPr/>
            <p:nvPr/>
          </p:nvCxnSpPr>
          <p:spPr>
            <a:xfrm flipV="1">
              <a:off x="43258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Прямая со стрелкой 75"/>
            <p:cNvCxnSpPr/>
            <p:nvPr/>
          </p:nvCxnSpPr>
          <p:spPr>
            <a:xfrm flipV="1">
              <a:off x="44782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Прямая со стрелкой 76"/>
            <p:cNvCxnSpPr/>
            <p:nvPr/>
          </p:nvCxnSpPr>
          <p:spPr>
            <a:xfrm flipV="1">
              <a:off x="46306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Прямая со стрелкой 77"/>
            <p:cNvCxnSpPr/>
            <p:nvPr/>
          </p:nvCxnSpPr>
          <p:spPr>
            <a:xfrm flipV="1">
              <a:off x="47830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Прямая со стрелкой 78"/>
            <p:cNvCxnSpPr/>
            <p:nvPr/>
          </p:nvCxnSpPr>
          <p:spPr>
            <a:xfrm flipV="1">
              <a:off x="49354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Прямая со стрелкой 79"/>
            <p:cNvCxnSpPr/>
            <p:nvPr/>
          </p:nvCxnSpPr>
          <p:spPr>
            <a:xfrm flipV="1">
              <a:off x="50878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Прямая со стрелкой 80"/>
            <p:cNvCxnSpPr/>
            <p:nvPr/>
          </p:nvCxnSpPr>
          <p:spPr>
            <a:xfrm flipV="1">
              <a:off x="52402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Прямая со стрелкой 81"/>
            <p:cNvCxnSpPr/>
            <p:nvPr/>
          </p:nvCxnSpPr>
          <p:spPr>
            <a:xfrm flipV="1">
              <a:off x="53926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Прямая со стрелкой 82"/>
            <p:cNvCxnSpPr/>
            <p:nvPr/>
          </p:nvCxnSpPr>
          <p:spPr>
            <a:xfrm flipV="1">
              <a:off x="55450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Прямая соединительная линия 83"/>
            <p:cNvCxnSpPr/>
            <p:nvPr/>
          </p:nvCxnSpPr>
          <p:spPr>
            <a:xfrm>
              <a:off x="3868688" y="4365104"/>
              <a:ext cx="165618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5" name="TextBox 84"/>
          <p:cNvSpPr txBox="1"/>
          <p:nvPr/>
        </p:nvSpPr>
        <p:spPr>
          <a:xfrm>
            <a:off x="5282405" y="139776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6" name="Прямая со стрелкой 85"/>
          <p:cNvCxnSpPr/>
          <p:nvPr/>
        </p:nvCxnSpPr>
        <p:spPr>
          <a:xfrm flipH="1">
            <a:off x="3491880" y="1656184"/>
            <a:ext cx="51964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 стрелкой 86"/>
          <p:cNvCxnSpPr/>
          <p:nvPr/>
        </p:nvCxnSpPr>
        <p:spPr>
          <a:xfrm>
            <a:off x="4011522" y="2852936"/>
            <a:ext cx="49340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3170414" y="1187698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297021" y="1932464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855966" y="2081483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1" name="Прямая соединительная линия 90"/>
          <p:cNvCxnSpPr/>
          <p:nvPr/>
        </p:nvCxnSpPr>
        <p:spPr>
          <a:xfrm flipH="1" flipV="1">
            <a:off x="4009790" y="1670992"/>
            <a:ext cx="1732" cy="11819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 стрелкой 2"/>
          <p:cNvCxnSpPr/>
          <p:nvPr/>
        </p:nvCxnSpPr>
        <p:spPr>
          <a:xfrm flipV="1">
            <a:off x="4809728" y="1052736"/>
            <a:ext cx="0" cy="1194492"/>
          </a:xfrm>
          <a:prstGeom prst="straightConnector1">
            <a:avLst/>
          </a:prstGeom>
          <a:ln w="28575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4849635" y="87843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904469" y="139859"/>
            <a:ext cx="49580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реакций опор</a:t>
            </a:r>
          </a:p>
        </p:txBody>
      </p:sp>
      <p:graphicFrame>
        <p:nvGraphicFramePr>
          <p:cNvPr id="22" name="Объект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6928785"/>
              </p:ext>
            </p:extLst>
          </p:nvPr>
        </p:nvGraphicFramePr>
        <p:xfrm>
          <a:off x="242888" y="5157788"/>
          <a:ext cx="3690937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" name="Equation" r:id="rId7" imgW="1434960" imgH="203040" progId="Equation.DSMT4">
                  <p:embed/>
                </p:oleObj>
              </mc:Choice>
              <mc:Fallback>
                <p:oleObj name="Equation" r:id="rId7" imgW="1434960" imgH="203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8" y="5157788"/>
                        <a:ext cx="3690937" cy="52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" name="TextBox 103"/>
          <p:cNvSpPr txBox="1"/>
          <p:nvPr/>
        </p:nvSpPr>
        <p:spPr>
          <a:xfrm>
            <a:off x="0" y="429309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Заменяем распределенную нагрузку сосредоточенной силой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6" name="Прямая соединительная линия 105"/>
          <p:cNvCxnSpPr/>
          <p:nvPr/>
        </p:nvCxnSpPr>
        <p:spPr>
          <a:xfrm flipH="1">
            <a:off x="4804135" y="2276872"/>
            <a:ext cx="1732" cy="4355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 стрелкой 106"/>
          <p:cNvCxnSpPr/>
          <p:nvPr/>
        </p:nvCxnSpPr>
        <p:spPr>
          <a:xfrm>
            <a:off x="3995936" y="2636912"/>
            <a:ext cx="813792" cy="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4114131" y="2263882"/>
            <a:ext cx="5774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b/2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46" grpId="0" animBg="1"/>
      <p:bldP spid="51" grpId="0" animBg="1"/>
      <p:bldP spid="54" grpId="0" animBg="1"/>
      <p:bldP spid="65" grpId="0"/>
      <p:bldP spid="66" grpId="0"/>
      <p:bldP spid="67" grpId="0"/>
      <p:bldP spid="70" grpId="0"/>
      <p:bldP spid="85" grpId="0"/>
      <p:bldP spid="88" grpId="0"/>
      <p:bldP spid="89" grpId="0"/>
      <p:bldP spid="90" grpId="0"/>
      <p:bldP spid="101" grpId="0"/>
      <p:bldP spid="102" grpId="0"/>
      <p:bldP spid="104" grpId="0"/>
      <p:bldP spid="10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Прямая со стрелкой 51"/>
          <p:cNvCxnSpPr/>
          <p:nvPr/>
        </p:nvCxnSpPr>
        <p:spPr>
          <a:xfrm flipH="1" flipV="1">
            <a:off x="617741" y="1643072"/>
            <a:ext cx="1732" cy="64807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 flipH="1" flipV="1">
            <a:off x="5723810" y="1599156"/>
            <a:ext cx="1732" cy="64807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5" name="Объект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5652778"/>
              </p:ext>
            </p:extLst>
          </p:nvPr>
        </p:nvGraphicFramePr>
        <p:xfrm>
          <a:off x="556870" y="1570320"/>
          <a:ext cx="642938" cy="53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0" name="Формула" r:id="rId3" imgW="203040" imgH="203040" progId="Equation.3">
                  <p:embed/>
                </p:oleObj>
              </mc:Choice>
              <mc:Fallback>
                <p:oleObj name="Формула" r:id="rId3" imgW="2030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870" y="1570320"/>
                        <a:ext cx="642938" cy="534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7482312"/>
              </p:ext>
            </p:extLst>
          </p:nvPr>
        </p:nvGraphicFramePr>
        <p:xfrm>
          <a:off x="5646391" y="1454966"/>
          <a:ext cx="642937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1" name="Формула" r:id="rId5" imgW="203040" imgH="203040" progId="Equation.3">
                  <p:embed/>
                </p:oleObj>
              </mc:Choice>
              <mc:Fallback>
                <p:oleObj name="Формула" r:id="rId5" imgW="2030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6391" y="1454966"/>
                        <a:ext cx="642937" cy="534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Равнобедренный треугольник 43"/>
          <p:cNvSpPr/>
          <p:nvPr/>
        </p:nvSpPr>
        <p:spPr>
          <a:xfrm>
            <a:off x="527374" y="2420888"/>
            <a:ext cx="216024" cy="288032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556870" y="2276872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569886" y="2708920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>
            <a:off x="323528" y="2852936"/>
            <a:ext cx="5760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Равнобедренный треугольник 50"/>
          <p:cNvSpPr/>
          <p:nvPr/>
        </p:nvSpPr>
        <p:spPr>
          <a:xfrm>
            <a:off x="5639942" y="2420888"/>
            <a:ext cx="216024" cy="432048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Овал 53"/>
          <p:cNvSpPr/>
          <p:nvPr/>
        </p:nvSpPr>
        <p:spPr>
          <a:xfrm>
            <a:off x="5669438" y="2276872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>
            <a:off x="5451682" y="2852936"/>
            <a:ext cx="5760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>
            <a:stCxn id="45" idx="0"/>
          </p:cNvCxnSpPr>
          <p:nvPr/>
        </p:nvCxnSpPr>
        <p:spPr>
          <a:xfrm>
            <a:off x="628878" y="2276872"/>
            <a:ext cx="508307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>
            <a:stCxn id="45" idx="0"/>
          </p:cNvCxnSpPr>
          <p:nvPr/>
        </p:nvCxnSpPr>
        <p:spPr>
          <a:xfrm flipH="1">
            <a:off x="627146" y="2276872"/>
            <a:ext cx="1732" cy="122413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flipH="1">
            <a:off x="4009790" y="2276872"/>
            <a:ext cx="1732" cy="12241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H="1">
            <a:off x="5737982" y="2348880"/>
            <a:ext cx="1732" cy="12241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flipH="1">
            <a:off x="2355338" y="2276872"/>
            <a:ext cx="1732" cy="122413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>
            <a:off x="627146" y="3284984"/>
            <a:ext cx="1728192" cy="0"/>
          </a:xfrm>
          <a:prstGeom prst="straightConnector1">
            <a:avLst/>
          </a:prstGeom>
          <a:ln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>
            <a:off x="2355338" y="3284984"/>
            <a:ext cx="1656184" cy="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>
            <a:off x="4011522" y="3284984"/>
            <a:ext cx="1728192" cy="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1347226" y="2924944"/>
            <a:ext cx="320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681080" y="292494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952888" y="2924944"/>
            <a:ext cx="320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8" name="Прямая со стрелкой 67"/>
          <p:cNvCxnSpPr/>
          <p:nvPr/>
        </p:nvCxnSpPr>
        <p:spPr>
          <a:xfrm>
            <a:off x="483130" y="2276872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>
          <a:xfrm>
            <a:off x="2355338" y="1845648"/>
            <a:ext cx="1734" cy="4320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2399582" y="1722460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1" name="Группа 70"/>
          <p:cNvGrpSpPr/>
          <p:nvPr/>
        </p:nvGrpSpPr>
        <p:grpSpPr>
          <a:xfrm rot="10800000">
            <a:off x="4047728" y="1845649"/>
            <a:ext cx="1676400" cy="432048"/>
            <a:chOff x="3868688" y="3933056"/>
            <a:chExt cx="1676400" cy="432048"/>
          </a:xfrm>
        </p:grpSpPr>
        <p:cxnSp>
          <p:nvCxnSpPr>
            <p:cNvPr id="72" name="Прямая со стрелкой 71"/>
            <p:cNvCxnSpPr/>
            <p:nvPr/>
          </p:nvCxnSpPr>
          <p:spPr>
            <a:xfrm flipV="1">
              <a:off x="38686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Прямая со стрелкой 72"/>
            <p:cNvCxnSpPr/>
            <p:nvPr/>
          </p:nvCxnSpPr>
          <p:spPr>
            <a:xfrm flipV="1">
              <a:off x="40210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Прямая со стрелкой 73"/>
            <p:cNvCxnSpPr/>
            <p:nvPr/>
          </p:nvCxnSpPr>
          <p:spPr>
            <a:xfrm flipV="1">
              <a:off x="41734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Прямая со стрелкой 74"/>
            <p:cNvCxnSpPr/>
            <p:nvPr/>
          </p:nvCxnSpPr>
          <p:spPr>
            <a:xfrm flipV="1">
              <a:off x="43258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Прямая со стрелкой 75"/>
            <p:cNvCxnSpPr/>
            <p:nvPr/>
          </p:nvCxnSpPr>
          <p:spPr>
            <a:xfrm flipV="1">
              <a:off x="44782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Прямая со стрелкой 76"/>
            <p:cNvCxnSpPr/>
            <p:nvPr/>
          </p:nvCxnSpPr>
          <p:spPr>
            <a:xfrm flipV="1">
              <a:off x="46306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Прямая со стрелкой 77"/>
            <p:cNvCxnSpPr/>
            <p:nvPr/>
          </p:nvCxnSpPr>
          <p:spPr>
            <a:xfrm flipV="1">
              <a:off x="47830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Прямая со стрелкой 78"/>
            <p:cNvCxnSpPr/>
            <p:nvPr/>
          </p:nvCxnSpPr>
          <p:spPr>
            <a:xfrm flipV="1">
              <a:off x="49354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Прямая со стрелкой 79"/>
            <p:cNvCxnSpPr/>
            <p:nvPr/>
          </p:nvCxnSpPr>
          <p:spPr>
            <a:xfrm flipV="1">
              <a:off x="50878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Прямая со стрелкой 80"/>
            <p:cNvCxnSpPr/>
            <p:nvPr/>
          </p:nvCxnSpPr>
          <p:spPr>
            <a:xfrm flipV="1">
              <a:off x="52402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Прямая со стрелкой 81"/>
            <p:cNvCxnSpPr/>
            <p:nvPr/>
          </p:nvCxnSpPr>
          <p:spPr>
            <a:xfrm flipV="1">
              <a:off x="53926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Прямая со стрелкой 82"/>
            <p:cNvCxnSpPr/>
            <p:nvPr/>
          </p:nvCxnSpPr>
          <p:spPr>
            <a:xfrm flipV="1">
              <a:off x="55450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Прямая соединительная линия 83"/>
            <p:cNvCxnSpPr/>
            <p:nvPr/>
          </p:nvCxnSpPr>
          <p:spPr>
            <a:xfrm>
              <a:off x="3868688" y="4365104"/>
              <a:ext cx="165618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5" name="TextBox 84"/>
          <p:cNvSpPr txBox="1"/>
          <p:nvPr/>
        </p:nvSpPr>
        <p:spPr>
          <a:xfrm>
            <a:off x="5282405" y="139776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6" name="Прямая со стрелкой 85"/>
          <p:cNvCxnSpPr/>
          <p:nvPr/>
        </p:nvCxnSpPr>
        <p:spPr>
          <a:xfrm flipH="1">
            <a:off x="3491880" y="1656184"/>
            <a:ext cx="51964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 стрелкой 86"/>
          <p:cNvCxnSpPr/>
          <p:nvPr/>
        </p:nvCxnSpPr>
        <p:spPr>
          <a:xfrm>
            <a:off x="4011522" y="2852936"/>
            <a:ext cx="49340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3170414" y="1187698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297021" y="1932464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855966" y="2081483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1" name="Прямая соединительная линия 90"/>
          <p:cNvCxnSpPr/>
          <p:nvPr/>
        </p:nvCxnSpPr>
        <p:spPr>
          <a:xfrm flipH="1" flipV="1">
            <a:off x="4009790" y="1670992"/>
            <a:ext cx="1732" cy="11819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 стрелкой 2"/>
          <p:cNvCxnSpPr/>
          <p:nvPr/>
        </p:nvCxnSpPr>
        <p:spPr>
          <a:xfrm flipV="1">
            <a:off x="4809728" y="1052736"/>
            <a:ext cx="0" cy="1194492"/>
          </a:xfrm>
          <a:prstGeom prst="straightConnector1">
            <a:avLst/>
          </a:prstGeom>
          <a:ln w="28575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4849635" y="87843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904469" y="139859"/>
            <a:ext cx="49580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реакций опор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0" y="4032661"/>
            <a:ext cx="8676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Составляем уравнение равновесия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4" name="Объект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3490115"/>
              </p:ext>
            </p:extLst>
          </p:nvPr>
        </p:nvGraphicFramePr>
        <p:xfrm>
          <a:off x="125413" y="4392613"/>
          <a:ext cx="1293812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2" name="Equation" r:id="rId7" imgW="571320" imgH="431640" progId="Equation.DSMT4">
                  <p:embed/>
                </p:oleObj>
              </mc:Choice>
              <mc:Fallback>
                <p:oleObj name="Equation" r:id="rId7" imgW="5713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413" y="4392613"/>
                        <a:ext cx="1293812" cy="981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2" name="Прямая соединительная линия 91"/>
          <p:cNvCxnSpPr/>
          <p:nvPr/>
        </p:nvCxnSpPr>
        <p:spPr>
          <a:xfrm flipH="1">
            <a:off x="4804135" y="2276872"/>
            <a:ext cx="1732" cy="4355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 стрелкой 92"/>
          <p:cNvCxnSpPr/>
          <p:nvPr/>
        </p:nvCxnSpPr>
        <p:spPr>
          <a:xfrm>
            <a:off x="3995936" y="2636912"/>
            <a:ext cx="813792" cy="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4114131" y="2263882"/>
            <a:ext cx="5774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b/2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3903286"/>
              </p:ext>
            </p:extLst>
          </p:nvPr>
        </p:nvGraphicFramePr>
        <p:xfrm>
          <a:off x="1529400" y="4653136"/>
          <a:ext cx="920750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3" name="Equation" r:id="rId9" imgW="406080" imgH="177480" progId="Equation.DSMT4">
                  <p:embed/>
                </p:oleObj>
              </mc:Choice>
              <mc:Fallback>
                <p:oleObj name="Equation" r:id="rId9" imgW="406080" imgH="177480" progId="Equation.DSMT4">
                  <p:embed/>
                  <p:pic>
                    <p:nvPicPr>
                      <p:cNvPr id="0" name="Объект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9400" y="4653136"/>
                        <a:ext cx="920750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94884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Прямая со стрелкой 51"/>
          <p:cNvCxnSpPr/>
          <p:nvPr/>
        </p:nvCxnSpPr>
        <p:spPr>
          <a:xfrm flipH="1" flipV="1">
            <a:off x="617741" y="1643072"/>
            <a:ext cx="1732" cy="64807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 flipH="1" flipV="1">
            <a:off x="5723810" y="1599156"/>
            <a:ext cx="1732" cy="64807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5" name="Объект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1284536"/>
              </p:ext>
            </p:extLst>
          </p:nvPr>
        </p:nvGraphicFramePr>
        <p:xfrm>
          <a:off x="556870" y="1570320"/>
          <a:ext cx="642938" cy="53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66" name="Формула" r:id="rId3" imgW="203040" imgH="203040" progId="Equation.3">
                  <p:embed/>
                </p:oleObj>
              </mc:Choice>
              <mc:Fallback>
                <p:oleObj name="Формула" r:id="rId3" imgW="2030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870" y="1570320"/>
                        <a:ext cx="642938" cy="534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9813533"/>
              </p:ext>
            </p:extLst>
          </p:nvPr>
        </p:nvGraphicFramePr>
        <p:xfrm>
          <a:off x="5646391" y="1454966"/>
          <a:ext cx="642937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67" name="Формула" r:id="rId5" imgW="203040" imgH="203040" progId="Equation.3">
                  <p:embed/>
                </p:oleObj>
              </mc:Choice>
              <mc:Fallback>
                <p:oleObj name="Формула" r:id="rId5" imgW="2030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6391" y="1454966"/>
                        <a:ext cx="642937" cy="534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Равнобедренный треугольник 43"/>
          <p:cNvSpPr/>
          <p:nvPr/>
        </p:nvSpPr>
        <p:spPr>
          <a:xfrm>
            <a:off x="527374" y="2420888"/>
            <a:ext cx="216024" cy="288032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556870" y="2276872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569886" y="2708920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>
            <a:off x="323528" y="2852936"/>
            <a:ext cx="5760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Равнобедренный треугольник 50"/>
          <p:cNvSpPr/>
          <p:nvPr/>
        </p:nvSpPr>
        <p:spPr>
          <a:xfrm>
            <a:off x="5639942" y="2420888"/>
            <a:ext cx="216024" cy="432048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Овал 53"/>
          <p:cNvSpPr/>
          <p:nvPr/>
        </p:nvSpPr>
        <p:spPr>
          <a:xfrm>
            <a:off x="5669438" y="2276872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>
            <a:off x="5451682" y="2852936"/>
            <a:ext cx="5760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>
            <a:stCxn id="45" idx="0"/>
          </p:cNvCxnSpPr>
          <p:nvPr/>
        </p:nvCxnSpPr>
        <p:spPr>
          <a:xfrm>
            <a:off x="628878" y="2276872"/>
            <a:ext cx="508307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>
            <a:stCxn id="45" idx="0"/>
          </p:cNvCxnSpPr>
          <p:nvPr/>
        </p:nvCxnSpPr>
        <p:spPr>
          <a:xfrm flipH="1">
            <a:off x="627146" y="2276872"/>
            <a:ext cx="1732" cy="122413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flipH="1">
            <a:off x="4009790" y="2276872"/>
            <a:ext cx="1732" cy="12241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H="1">
            <a:off x="5737982" y="2348880"/>
            <a:ext cx="1732" cy="12241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flipH="1">
            <a:off x="2355338" y="2276872"/>
            <a:ext cx="1732" cy="122413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>
            <a:off x="627146" y="3284984"/>
            <a:ext cx="1728192" cy="0"/>
          </a:xfrm>
          <a:prstGeom prst="straightConnector1">
            <a:avLst/>
          </a:prstGeom>
          <a:ln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>
            <a:off x="2355338" y="3284984"/>
            <a:ext cx="1656184" cy="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>
            <a:off x="4011522" y="3284984"/>
            <a:ext cx="1728192" cy="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1347226" y="2924944"/>
            <a:ext cx="320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681080" y="292494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952888" y="2924944"/>
            <a:ext cx="320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8" name="Прямая со стрелкой 67"/>
          <p:cNvCxnSpPr/>
          <p:nvPr/>
        </p:nvCxnSpPr>
        <p:spPr>
          <a:xfrm>
            <a:off x="483130" y="2276872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>
          <a:xfrm>
            <a:off x="2355338" y="1845648"/>
            <a:ext cx="1734" cy="4320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2399582" y="1722460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1" name="Группа 70"/>
          <p:cNvGrpSpPr/>
          <p:nvPr/>
        </p:nvGrpSpPr>
        <p:grpSpPr>
          <a:xfrm rot="10800000">
            <a:off x="4047728" y="1845649"/>
            <a:ext cx="1676400" cy="432048"/>
            <a:chOff x="3868688" y="3933056"/>
            <a:chExt cx="1676400" cy="432048"/>
          </a:xfrm>
        </p:grpSpPr>
        <p:cxnSp>
          <p:nvCxnSpPr>
            <p:cNvPr id="72" name="Прямая со стрелкой 71"/>
            <p:cNvCxnSpPr/>
            <p:nvPr/>
          </p:nvCxnSpPr>
          <p:spPr>
            <a:xfrm flipV="1">
              <a:off x="38686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Прямая со стрелкой 72"/>
            <p:cNvCxnSpPr/>
            <p:nvPr/>
          </p:nvCxnSpPr>
          <p:spPr>
            <a:xfrm flipV="1">
              <a:off x="40210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Прямая со стрелкой 73"/>
            <p:cNvCxnSpPr/>
            <p:nvPr/>
          </p:nvCxnSpPr>
          <p:spPr>
            <a:xfrm flipV="1">
              <a:off x="41734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Прямая со стрелкой 74"/>
            <p:cNvCxnSpPr/>
            <p:nvPr/>
          </p:nvCxnSpPr>
          <p:spPr>
            <a:xfrm flipV="1">
              <a:off x="43258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Прямая со стрелкой 75"/>
            <p:cNvCxnSpPr/>
            <p:nvPr/>
          </p:nvCxnSpPr>
          <p:spPr>
            <a:xfrm flipV="1">
              <a:off x="44782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Прямая со стрелкой 76"/>
            <p:cNvCxnSpPr/>
            <p:nvPr/>
          </p:nvCxnSpPr>
          <p:spPr>
            <a:xfrm flipV="1">
              <a:off x="46306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Прямая со стрелкой 77"/>
            <p:cNvCxnSpPr/>
            <p:nvPr/>
          </p:nvCxnSpPr>
          <p:spPr>
            <a:xfrm flipV="1">
              <a:off x="47830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Прямая со стрелкой 78"/>
            <p:cNvCxnSpPr/>
            <p:nvPr/>
          </p:nvCxnSpPr>
          <p:spPr>
            <a:xfrm flipV="1">
              <a:off x="49354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Прямая со стрелкой 79"/>
            <p:cNvCxnSpPr/>
            <p:nvPr/>
          </p:nvCxnSpPr>
          <p:spPr>
            <a:xfrm flipV="1">
              <a:off x="50878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Прямая со стрелкой 80"/>
            <p:cNvCxnSpPr/>
            <p:nvPr/>
          </p:nvCxnSpPr>
          <p:spPr>
            <a:xfrm flipV="1">
              <a:off x="52402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Прямая со стрелкой 81"/>
            <p:cNvCxnSpPr/>
            <p:nvPr/>
          </p:nvCxnSpPr>
          <p:spPr>
            <a:xfrm flipV="1">
              <a:off x="53926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Прямая со стрелкой 82"/>
            <p:cNvCxnSpPr/>
            <p:nvPr/>
          </p:nvCxnSpPr>
          <p:spPr>
            <a:xfrm flipV="1">
              <a:off x="55450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Прямая соединительная линия 83"/>
            <p:cNvCxnSpPr/>
            <p:nvPr/>
          </p:nvCxnSpPr>
          <p:spPr>
            <a:xfrm>
              <a:off x="3868688" y="4365104"/>
              <a:ext cx="165618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5" name="TextBox 84"/>
          <p:cNvSpPr txBox="1"/>
          <p:nvPr/>
        </p:nvSpPr>
        <p:spPr>
          <a:xfrm>
            <a:off x="5282405" y="139776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6" name="Прямая со стрелкой 85"/>
          <p:cNvCxnSpPr/>
          <p:nvPr/>
        </p:nvCxnSpPr>
        <p:spPr>
          <a:xfrm flipH="1">
            <a:off x="3491880" y="1656184"/>
            <a:ext cx="51964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 стрелкой 86"/>
          <p:cNvCxnSpPr/>
          <p:nvPr/>
        </p:nvCxnSpPr>
        <p:spPr>
          <a:xfrm>
            <a:off x="4011522" y="2852936"/>
            <a:ext cx="49340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3170414" y="1187698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297021" y="1932464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855966" y="2081483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1" name="Прямая соединительная линия 90"/>
          <p:cNvCxnSpPr/>
          <p:nvPr/>
        </p:nvCxnSpPr>
        <p:spPr>
          <a:xfrm flipH="1" flipV="1">
            <a:off x="4009790" y="1670992"/>
            <a:ext cx="1732" cy="11819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 стрелкой 2"/>
          <p:cNvCxnSpPr/>
          <p:nvPr/>
        </p:nvCxnSpPr>
        <p:spPr>
          <a:xfrm flipV="1">
            <a:off x="4809728" y="1052736"/>
            <a:ext cx="0" cy="1194492"/>
          </a:xfrm>
          <a:prstGeom prst="straightConnector1">
            <a:avLst/>
          </a:prstGeom>
          <a:ln w="28575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4849635" y="87843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904469" y="139859"/>
            <a:ext cx="49580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реакций опор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0" y="4032661"/>
            <a:ext cx="8676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Составляем уравнение равновесия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4" name="Объект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6497293"/>
              </p:ext>
            </p:extLst>
          </p:nvPr>
        </p:nvGraphicFramePr>
        <p:xfrm>
          <a:off x="125413" y="4392613"/>
          <a:ext cx="1293812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68" name="Equation" r:id="rId7" imgW="571320" imgH="431640" progId="Equation.DSMT4">
                  <p:embed/>
                </p:oleObj>
              </mc:Choice>
              <mc:Fallback>
                <p:oleObj name="Equation" r:id="rId7" imgW="5713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413" y="4392613"/>
                        <a:ext cx="1293812" cy="981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2" name="Прямая соединительная линия 91"/>
          <p:cNvCxnSpPr/>
          <p:nvPr/>
        </p:nvCxnSpPr>
        <p:spPr>
          <a:xfrm flipH="1">
            <a:off x="4804135" y="2276872"/>
            <a:ext cx="1732" cy="4355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 стрелкой 92"/>
          <p:cNvCxnSpPr/>
          <p:nvPr/>
        </p:nvCxnSpPr>
        <p:spPr>
          <a:xfrm>
            <a:off x="3995936" y="2636912"/>
            <a:ext cx="813792" cy="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4114131" y="2263882"/>
            <a:ext cx="5774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b/2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7372361"/>
              </p:ext>
            </p:extLst>
          </p:nvPr>
        </p:nvGraphicFramePr>
        <p:xfrm>
          <a:off x="1370151" y="4653136"/>
          <a:ext cx="1582737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69" name="Equation" r:id="rId9" imgW="698400" imgH="177480" progId="Equation.DSMT4">
                  <p:embed/>
                </p:oleObj>
              </mc:Choice>
              <mc:Fallback>
                <p:oleObj name="Equation" r:id="rId9" imgW="6984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0151" y="4653136"/>
                        <a:ext cx="1582737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326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Прямая со стрелкой 51"/>
          <p:cNvCxnSpPr/>
          <p:nvPr/>
        </p:nvCxnSpPr>
        <p:spPr>
          <a:xfrm flipH="1" flipV="1">
            <a:off x="617741" y="1643072"/>
            <a:ext cx="1732" cy="64807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 flipH="1" flipV="1">
            <a:off x="5723810" y="1599156"/>
            <a:ext cx="1732" cy="64807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5" name="Объект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6809506"/>
              </p:ext>
            </p:extLst>
          </p:nvPr>
        </p:nvGraphicFramePr>
        <p:xfrm>
          <a:off x="556870" y="1570320"/>
          <a:ext cx="642938" cy="53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10" name="Формула" r:id="rId3" imgW="203040" imgH="203040" progId="Equation.3">
                  <p:embed/>
                </p:oleObj>
              </mc:Choice>
              <mc:Fallback>
                <p:oleObj name="Формула" r:id="rId3" imgW="2030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870" y="1570320"/>
                        <a:ext cx="642938" cy="534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7172652"/>
              </p:ext>
            </p:extLst>
          </p:nvPr>
        </p:nvGraphicFramePr>
        <p:xfrm>
          <a:off x="5646391" y="1454966"/>
          <a:ext cx="642937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11" name="Формула" r:id="rId5" imgW="203040" imgH="203040" progId="Equation.3">
                  <p:embed/>
                </p:oleObj>
              </mc:Choice>
              <mc:Fallback>
                <p:oleObj name="Формула" r:id="rId5" imgW="2030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6391" y="1454966"/>
                        <a:ext cx="642937" cy="534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Равнобедренный треугольник 43"/>
          <p:cNvSpPr/>
          <p:nvPr/>
        </p:nvSpPr>
        <p:spPr>
          <a:xfrm>
            <a:off x="527374" y="2420888"/>
            <a:ext cx="216024" cy="288032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556870" y="2276872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569886" y="2708920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>
            <a:off x="323528" y="2852936"/>
            <a:ext cx="5760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Равнобедренный треугольник 50"/>
          <p:cNvSpPr/>
          <p:nvPr/>
        </p:nvSpPr>
        <p:spPr>
          <a:xfrm>
            <a:off x="5639942" y="2420888"/>
            <a:ext cx="216024" cy="432048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Овал 53"/>
          <p:cNvSpPr/>
          <p:nvPr/>
        </p:nvSpPr>
        <p:spPr>
          <a:xfrm>
            <a:off x="5669438" y="2276872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>
            <a:off x="5451682" y="2852936"/>
            <a:ext cx="5760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>
            <a:stCxn id="45" idx="0"/>
          </p:cNvCxnSpPr>
          <p:nvPr/>
        </p:nvCxnSpPr>
        <p:spPr>
          <a:xfrm>
            <a:off x="628878" y="2276872"/>
            <a:ext cx="508307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>
            <a:stCxn id="45" idx="0"/>
          </p:cNvCxnSpPr>
          <p:nvPr/>
        </p:nvCxnSpPr>
        <p:spPr>
          <a:xfrm flipH="1">
            <a:off x="627146" y="2276872"/>
            <a:ext cx="1732" cy="122413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flipH="1">
            <a:off x="4009790" y="2276872"/>
            <a:ext cx="1732" cy="122413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H="1">
            <a:off x="5737982" y="2348880"/>
            <a:ext cx="1732" cy="12241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flipH="1">
            <a:off x="2355338" y="2276872"/>
            <a:ext cx="1732" cy="122413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>
            <a:off x="627146" y="3284984"/>
            <a:ext cx="1728192" cy="0"/>
          </a:xfrm>
          <a:prstGeom prst="straightConnector1">
            <a:avLst/>
          </a:prstGeom>
          <a:ln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>
            <a:off x="2355338" y="3284984"/>
            <a:ext cx="1656184" cy="0"/>
          </a:xfrm>
          <a:prstGeom prst="straightConnector1">
            <a:avLst/>
          </a:prstGeom>
          <a:ln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>
            <a:off x="4011522" y="3284984"/>
            <a:ext cx="1728192" cy="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1347226" y="2924944"/>
            <a:ext cx="320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681080" y="292494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952888" y="2924944"/>
            <a:ext cx="320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8" name="Прямая со стрелкой 67"/>
          <p:cNvCxnSpPr/>
          <p:nvPr/>
        </p:nvCxnSpPr>
        <p:spPr>
          <a:xfrm>
            <a:off x="483130" y="2276872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>
          <a:xfrm>
            <a:off x="2355338" y="1845648"/>
            <a:ext cx="1734" cy="4320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2399582" y="1722460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1" name="Группа 70"/>
          <p:cNvGrpSpPr/>
          <p:nvPr/>
        </p:nvGrpSpPr>
        <p:grpSpPr>
          <a:xfrm rot="10800000">
            <a:off x="4047728" y="1845649"/>
            <a:ext cx="1676400" cy="432048"/>
            <a:chOff x="3868688" y="3933056"/>
            <a:chExt cx="1676400" cy="432048"/>
          </a:xfrm>
        </p:grpSpPr>
        <p:cxnSp>
          <p:nvCxnSpPr>
            <p:cNvPr id="72" name="Прямая со стрелкой 71"/>
            <p:cNvCxnSpPr/>
            <p:nvPr/>
          </p:nvCxnSpPr>
          <p:spPr>
            <a:xfrm flipV="1">
              <a:off x="38686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Прямая со стрелкой 72"/>
            <p:cNvCxnSpPr/>
            <p:nvPr/>
          </p:nvCxnSpPr>
          <p:spPr>
            <a:xfrm flipV="1">
              <a:off x="40210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Прямая со стрелкой 73"/>
            <p:cNvCxnSpPr/>
            <p:nvPr/>
          </p:nvCxnSpPr>
          <p:spPr>
            <a:xfrm flipV="1">
              <a:off x="41734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Прямая со стрелкой 74"/>
            <p:cNvCxnSpPr/>
            <p:nvPr/>
          </p:nvCxnSpPr>
          <p:spPr>
            <a:xfrm flipV="1">
              <a:off x="43258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Прямая со стрелкой 75"/>
            <p:cNvCxnSpPr/>
            <p:nvPr/>
          </p:nvCxnSpPr>
          <p:spPr>
            <a:xfrm flipV="1">
              <a:off x="44782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Прямая со стрелкой 76"/>
            <p:cNvCxnSpPr/>
            <p:nvPr/>
          </p:nvCxnSpPr>
          <p:spPr>
            <a:xfrm flipV="1">
              <a:off x="46306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Прямая со стрелкой 77"/>
            <p:cNvCxnSpPr/>
            <p:nvPr/>
          </p:nvCxnSpPr>
          <p:spPr>
            <a:xfrm flipV="1">
              <a:off x="47830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Прямая со стрелкой 78"/>
            <p:cNvCxnSpPr/>
            <p:nvPr/>
          </p:nvCxnSpPr>
          <p:spPr>
            <a:xfrm flipV="1">
              <a:off x="49354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Прямая со стрелкой 79"/>
            <p:cNvCxnSpPr/>
            <p:nvPr/>
          </p:nvCxnSpPr>
          <p:spPr>
            <a:xfrm flipV="1">
              <a:off x="50878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Прямая со стрелкой 80"/>
            <p:cNvCxnSpPr/>
            <p:nvPr/>
          </p:nvCxnSpPr>
          <p:spPr>
            <a:xfrm flipV="1">
              <a:off x="52402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Прямая со стрелкой 81"/>
            <p:cNvCxnSpPr/>
            <p:nvPr/>
          </p:nvCxnSpPr>
          <p:spPr>
            <a:xfrm flipV="1">
              <a:off x="53926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Прямая со стрелкой 82"/>
            <p:cNvCxnSpPr/>
            <p:nvPr/>
          </p:nvCxnSpPr>
          <p:spPr>
            <a:xfrm flipV="1">
              <a:off x="55450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Прямая соединительная линия 83"/>
            <p:cNvCxnSpPr/>
            <p:nvPr/>
          </p:nvCxnSpPr>
          <p:spPr>
            <a:xfrm>
              <a:off x="3868688" y="4365104"/>
              <a:ext cx="165618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5" name="TextBox 84"/>
          <p:cNvSpPr txBox="1"/>
          <p:nvPr/>
        </p:nvSpPr>
        <p:spPr>
          <a:xfrm>
            <a:off x="5282405" y="139776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6" name="Прямая со стрелкой 85"/>
          <p:cNvCxnSpPr/>
          <p:nvPr/>
        </p:nvCxnSpPr>
        <p:spPr>
          <a:xfrm flipH="1">
            <a:off x="3491880" y="1656184"/>
            <a:ext cx="51964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 стрелкой 86"/>
          <p:cNvCxnSpPr/>
          <p:nvPr/>
        </p:nvCxnSpPr>
        <p:spPr>
          <a:xfrm>
            <a:off x="4011522" y="2852936"/>
            <a:ext cx="49340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3170414" y="1187698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297021" y="1932464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855966" y="2081483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1" name="Прямая соединительная линия 90"/>
          <p:cNvCxnSpPr/>
          <p:nvPr/>
        </p:nvCxnSpPr>
        <p:spPr>
          <a:xfrm flipH="1" flipV="1">
            <a:off x="4009790" y="1670992"/>
            <a:ext cx="1732" cy="11819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 стрелкой 2"/>
          <p:cNvCxnSpPr/>
          <p:nvPr/>
        </p:nvCxnSpPr>
        <p:spPr>
          <a:xfrm flipV="1">
            <a:off x="4809728" y="1052736"/>
            <a:ext cx="0" cy="1194492"/>
          </a:xfrm>
          <a:prstGeom prst="straightConnector1">
            <a:avLst/>
          </a:prstGeom>
          <a:ln w="28575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4849635" y="87843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904469" y="139859"/>
            <a:ext cx="49580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реакций опор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11110" y="3861048"/>
            <a:ext cx="8676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Составляем уравнение равновесия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4" name="Объект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8572416"/>
              </p:ext>
            </p:extLst>
          </p:nvPr>
        </p:nvGraphicFramePr>
        <p:xfrm>
          <a:off x="22225" y="4494213"/>
          <a:ext cx="1295400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12" name="Equation" r:id="rId7" imgW="571320" imgH="431640" progId="Equation.DSMT4">
                  <p:embed/>
                </p:oleObj>
              </mc:Choice>
              <mc:Fallback>
                <p:oleObj name="Equation" r:id="rId7" imgW="5713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25" y="4494213"/>
                        <a:ext cx="1295400" cy="981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2" name="Прямая соединительная линия 91"/>
          <p:cNvCxnSpPr/>
          <p:nvPr/>
        </p:nvCxnSpPr>
        <p:spPr>
          <a:xfrm flipH="1">
            <a:off x="4804135" y="2276872"/>
            <a:ext cx="1732" cy="43556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 стрелкой 92"/>
          <p:cNvCxnSpPr/>
          <p:nvPr/>
        </p:nvCxnSpPr>
        <p:spPr>
          <a:xfrm>
            <a:off x="3995936" y="2636912"/>
            <a:ext cx="813792" cy="0"/>
          </a:xfrm>
          <a:prstGeom prst="straightConnector1">
            <a:avLst/>
          </a:prstGeom>
          <a:ln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4114131" y="2263882"/>
            <a:ext cx="5774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b/2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1878344"/>
              </p:ext>
            </p:extLst>
          </p:nvPr>
        </p:nvGraphicFramePr>
        <p:xfrm>
          <a:off x="1400351" y="4494326"/>
          <a:ext cx="3540125" cy="97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13" name="Equation" r:id="rId9" imgW="1562040" imgH="431640" progId="Equation.DSMT4">
                  <p:embed/>
                </p:oleObj>
              </mc:Choice>
              <mc:Fallback>
                <p:oleObj name="Equation" r:id="rId9" imgW="156204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0351" y="4494326"/>
                        <a:ext cx="3540125" cy="979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9528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Прямая со стрелкой 51"/>
          <p:cNvCxnSpPr/>
          <p:nvPr/>
        </p:nvCxnSpPr>
        <p:spPr>
          <a:xfrm flipH="1" flipV="1">
            <a:off x="617741" y="1643072"/>
            <a:ext cx="1732" cy="64807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 flipH="1" flipV="1">
            <a:off x="5723810" y="1599156"/>
            <a:ext cx="1732" cy="64807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5" name="Объект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3761940"/>
              </p:ext>
            </p:extLst>
          </p:nvPr>
        </p:nvGraphicFramePr>
        <p:xfrm>
          <a:off x="556870" y="1570320"/>
          <a:ext cx="642938" cy="53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35" name="Формула" r:id="rId3" imgW="203040" imgH="203040" progId="Equation.3">
                  <p:embed/>
                </p:oleObj>
              </mc:Choice>
              <mc:Fallback>
                <p:oleObj name="Формула" r:id="rId3" imgW="2030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870" y="1570320"/>
                        <a:ext cx="642938" cy="534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0084031"/>
              </p:ext>
            </p:extLst>
          </p:nvPr>
        </p:nvGraphicFramePr>
        <p:xfrm>
          <a:off x="5646391" y="1454966"/>
          <a:ext cx="642937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36" name="Формула" r:id="rId5" imgW="203040" imgH="203040" progId="Equation.3">
                  <p:embed/>
                </p:oleObj>
              </mc:Choice>
              <mc:Fallback>
                <p:oleObj name="Формула" r:id="rId5" imgW="2030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6391" y="1454966"/>
                        <a:ext cx="642937" cy="534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Равнобедренный треугольник 43"/>
          <p:cNvSpPr/>
          <p:nvPr/>
        </p:nvSpPr>
        <p:spPr>
          <a:xfrm>
            <a:off x="527374" y="2420888"/>
            <a:ext cx="216024" cy="288032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556870" y="2276872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569886" y="2708920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>
            <a:off x="323528" y="2852936"/>
            <a:ext cx="5760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Равнобедренный треугольник 50"/>
          <p:cNvSpPr/>
          <p:nvPr/>
        </p:nvSpPr>
        <p:spPr>
          <a:xfrm>
            <a:off x="5639942" y="2420888"/>
            <a:ext cx="216024" cy="432048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Овал 53"/>
          <p:cNvSpPr/>
          <p:nvPr/>
        </p:nvSpPr>
        <p:spPr>
          <a:xfrm>
            <a:off x="5669438" y="2276872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>
            <a:off x="5451682" y="2852936"/>
            <a:ext cx="5760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>
            <a:stCxn id="45" idx="0"/>
          </p:cNvCxnSpPr>
          <p:nvPr/>
        </p:nvCxnSpPr>
        <p:spPr>
          <a:xfrm>
            <a:off x="628878" y="2276872"/>
            <a:ext cx="508307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>
            <a:stCxn id="45" idx="0"/>
          </p:cNvCxnSpPr>
          <p:nvPr/>
        </p:nvCxnSpPr>
        <p:spPr>
          <a:xfrm flipH="1">
            <a:off x="627146" y="2276872"/>
            <a:ext cx="1732" cy="122413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flipH="1">
            <a:off x="4009790" y="2276872"/>
            <a:ext cx="1732" cy="122413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H="1">
            <a:off x="5737982" y="2348880"/>
            <a:ext cx="1732" cy="122413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flipH="1">
            <a:off x="2355338" y="2276872"/>
            <a:ext cx="1732" cy="122413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>
            <a:off x="627146" y="3284984"/>
            <a:ext cx="1728192" cy="0"/>
          </a:xfrm>
          <a:prstGeom prst="straightConnector1">
            <a:avLst/>
          </a:prstGeom>
          <a:ln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>
            <a:off x="2355338" y="3284984"/>
            <a:ext cx="1656184" cy="0"/>
          </a:xfrm>
          <a:prstGeom prst="straightConnector1">
            <a:avLst/>
          </a:prstGeom>
          <a:ln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>
            <a:off x="3996113" y="3284984"/>
            <a:ext cx="1728192" cy="0"/>
          </a:xfrm>
          <a:prstGeom prst="straightConnector1">
            <a:avLst/>
          </a:prstGeom>
          <a:ln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1347226" y="2924944"/>
            <a:ext cx="320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665671" y="2924944"/>
            <a:ext cx="338554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952888" y="2924944"/>
            <a:ext cx="320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8" name="Прямая со стрелкой 67"/>
          <p:cNvCxnSpPr/>
          <p:nvPr/>
        </p:nvCxnSpPr>
        <p:spPr>
          <a:xfrm>
            <a:off x="483130" y="2276872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>
          <a:xfrm>
            <a:off x="2355338" y="1845648"/>
            <a:ext cx="1734" cy="4320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2399582" y="1722460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1" name="Группа 70"/>
          <p:cNvGrpSpPr/>
          <p:nvPr/>
        </p:nvGrpSpPr>
        <p:grpSpPr>
          <a:xfrm rot="10800000">
            <a:off x="4047728" y="1845649"/>
            <a:ext cx="1676400" cy="432048"/>
            <a:chOff x="3868688" y="3933056"/>
            <a:chExt cx="1676400" cy="432048"/>
          </a:xfrm>
        </p:grpSpPr>
        <p:cxnSp>
          <p:nvCxnSpPr>
            <p:cNvPr id="72" name="Прямая со стрелкой 71"/>
            <p:cNvCxnSpPr/>
            <p:nvPr/>
          </p:nvCxnSpPr>
          <p:spPr>
            <a:xfrm flipV="1">
              <a:off x="38686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Прямая со стрелкой 72"/>
            <p:cNvCxnSpPr/>
            <p:nvPr/>
          </p:nvCxnSpPr>
          <p:spPr>
            <a:xfrm flipV="1">
              <a:off x="40210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Прямая со стрелкой 73"/>
            <p:cNvCxnSpPr/>
            <p:nvPr/>
          </p:nvCxnSpPr>
          <p:spPr>
            <a:xfrm flipV="1">
              <a:off x="41734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Прямая со стрелкой 74"/>
            <p:cNvCxnSpPr/>
            <p:nvPr/>
          </p:nvCxnSpPr>
          <p:spPr>
            <a:xfrm flipV="1">
              <a:off x="43258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Прямая со стрелкой 75"/>
            <p:cNvCxnSpPr/>
            <p:nvPr/>
          </p:nvCxnSpPr>
          <p:spPr>
            <a:xfrm flipV="1">
              <a:off x="44782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Прямая со стрелкой 76"/>
            <p:cNvCxnSpPr/>
            <p:nvPr/>
          </p:nvCxnSpPr>
          <p:spPr>
            <a:xfrm flipV="1">
              <a:off x="46306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Прямая со стрелкой 77"/>
            <p:cNvCxnSpPr/>
            <p:nvPr/>
          </p:nvCxnSpPr>
          <p:spPr>
            <a:xfrm flipV="1">
              <a:off x="47830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Прямая со стрелкой 78"/>
            <p:cNvCxnSpPr/>
            <p:nvPr/>
          </p:nvCxnSpPr>
          <p:spPr>
            <a:xfrm flipV="1">
              <a:off x="49354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Прямая со стрелкой 79"/>
            <p:cNvCxnSpPr/>
            <p:nvPr/>
          </p:nvCxnSpPr>
          <p:spPr>
            <a:xfrm flipV="1">
              <a:off x="50878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Прямая со стрелкой 80"/>
            <p:cNvCxnSpPr/>
            <p:nvPr/>
          </p:nvCxnSpPr>
          <p:spPr>
            <a:xfrm flipV="1">
              <a:off x="52402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Прямая со стрелкой 81"/>
            <p:cNvCxnSpPr/>
            <p:nvPr/>
          </p:nvCxnSpPr>
          <p:spPr>
            <a:xfrm flipV="1">
              <a:off x="53926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Прямая со стрелкой 82"/>
            <p:cNvCxnSpPr/>
            <p:nvPr/>
          </p:nvCxnSpPr>
          <p:spPr>
            <a:xfrm flipV="1">
              <a:off x="55450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Прямая соединительная линия 83"/>
            <p:cNvCxnSpPr/>
            <p:nvPr/>
          </p:nvCxnSpPr>
          <p:spPr>
            <a:xfrm>
              <a:off x="3868688" y="4365104"/>
              <a:ext cx="165618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5" name="TextBox 84"/>
          <p:cNvSpPr txBox="1"/>
          <p:nvPr/>
        </p:nvSpPr>
        <p:spPr>
          <a:xfrm>
            <a:off x="5282405" y="139776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6" name="Прямая со стрелкой 85"/>
          <p:cNvCxnSpPr/>
          <p:nvPr/>
        </p:nvCxnSpPr>
        <p:spPr>
          <a:xfrm flipH="1">
            <a:off x="3491880" y="1656184"/>
            <a:ext cx="51964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 стрелкой 86"/>
          <p:cNvCxnSpPr/>
          <p:nvPr/>
        </p:nvCxnSpPr>
        <p:spPr>
          <a:xfrm>
            <a:off x="4011522" y="2852936"/>
            <a:ext cx="49340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3170414" y="1187698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297021" y="1932464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855966" y="2081483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1" name="Прямая соединительная линия 90"/>
          <p:cNvCxnSpPr/>
          <p:nvPr/>
        </p:nvCxnSpPr>
        <p:spPr>
          <a:xfrm flipH="1" flipV="1">
            <a:off x="4009790" y="1670992"/>
            <a:ext cx="1732" cy="11819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 стрелкой 2"/>
          <p:cNvCxnSpPr/>
          <p:nvPr/>
        </p:nvCxnSpPr>
        <p:spPr>
          <a:xfrm flipV="1">
            <a:off x="4809728" y="1052736"/>
            <a:ext cx="0" cy="1194492"/>
          </a:xfrm>
          <a:prstGeom prst="straightConnector1">
            <a:avLst/>
          </a:prstGeom>
          <a:ln w="28575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4849635" y="87843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904469" y="139859"/>
            <a:ext cx="49580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реакций опор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11110" y="3861048"/>
            <a:ext cx="8676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Составляем уравнение равновесия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4" name="Объект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2586532"/>
              </p:ext>
            </p:extLst>
          </p:nvPr>
        </p:nvGraphicFramePr>
        <p:xfrm>
          <a:off x="22225" y="4494213"/>
          <a:ext cx="1295400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37" name="Equation" r:id="rId7" imgW="571320" imgH="431640" progId="Equation.DSMT4">
                  <p:embed/>
                </p:oleObj>
              </mc:Choice>
              <mc:Fallback>
                <p:oleObj name="Equation" r:id="rId7" imgW="5713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25" y="4494213"/>
                        <a:ext cx="1295400" cy="981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2" name="Прямая соединительная линия 91"/>
          <p:cNvCxnSpPr/>
          <p:nvPr/>
        </p:nvCxnSpPr>
        <p:spPr>
          <a:xfrm flipH="1">
            <a:off x="4804135" y="2276872"/>
            <a:ext cx="1732" cy="4355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 стрелкой 92"/>
          <p:cNvCxnSpPr/>
          <p:nvPr/>
        </p:nvCxnSpPr>
        <p:spPr>
          <a:xfrm>
            <a:off x="3995936" y="2636912"/>
            <a:ext cx="813792" cy="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4114131" y="2263882"/>
            <a:ext cx="5774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b/2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8370990"/>
              </p:ext>
            </p:extLst>
          </p:nvPr>
        </p:nvGraphicFramePr>
        <p:xfrm>
          <a:off x="1409600" y="4509120"/>
          <a:ext cx="5986463" cy="979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38" name="Equation" r:id="rId9" imgW="2641320" imgH="431640" progId="Equation.DSMT4">
                  <p:embed/>
                </p:oleObj>
              </mc:Choice>
              <mc:Fallback>
                <p:oleObj name="Equation" r:id="rId9" imgW="26413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9600" y="4509120"/>
                        <a:ext cx="5986463" cy="979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9906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Прямая со стрелкой 51"/>
          <p:cNvCxnSpPr/>
          <p:nvPr/>
        </p:nvCxnSpPr>
        <p:spPr>
          <a:xfrm flipH="1" flipV="1">
            <a:off x="617741" y="1643072"/>
            <a:ext cx="1732" cy="64807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 flipH="1" flipV="1">
            <a:off x="5723810" y="1599156"/>
            <a:ext cx="1732" cy="64807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5" name="Объект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7872674"/>
              </p:ext>
            </p:extLst>
          </p:nvPr>
        </p:nvGraphicFramePr>
        <p:xfrm>
          <a:off x="556870" y="1570320"/>
          <a:ext cx="642938" cy="53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07" name="Формула" r:id="rId3" imgW="203040" imgH="203040" progId="Equation.3">
                  <p:embed/>
                </p:oleObj>
              </mc:Choice>
              <mc:Fallback>
                <p:oleObj name="Формула" r:id="rId3" imgW="2030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870" y="1570320"/>
                        <a:ext cx="642938" cy="534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4426098"/>
              </p:ext>
            </p:extLst>
          </p:nvPr>
        </p:nvGraphicFramePr>
        <p:xfrm>
          <a:off x="5646391" y="1454966"/>
          <a:ext cx="642937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08" name="Формула" r:id="rId5" imgW="203040" imgH="203040" progId="Equation.3">
                  <p:embed/>
                </p:oleObj>
              </mc:Choice>
              <mc:Fallback>
                <p:oleObj name="Формула" r:id="rId5" imgW="2030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6391" y="1454966"/>
                        <a:ext cx="642937" cy="534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Равнобедренный треугольник 43"/>
          <p:cNvSpPr/>
          <p:nvPr/>
        </p:nvSpPr>
        <p:spPr>
          <a:xfrm>
            <a:off x="527374" y="2420888"/>
            <a:ext cx="216024" cy="288032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556870" y="2276872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569886" y="2708920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>
            <a:off x="323528" y="2852936"/>
            <a:ext cx="5760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Равнобедренный треугольник 50"/>
          <p:cNvSpPr/>
          <p:nvPr/>
        </p:nvSpPr>
        <p:spPr>
          <a:xfrm>
            <a:off x="5639942" y="2420888"/>
            <a:ext cx="216024" cy="432048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Овал 53"/>
          <p:cNvSpPr/>
          <p:nvPr/>
        </p:nvSpPr>
        <p:spPr>
          <a:xfrm>
            <a:off x="5669438" y="2276872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>
            <a:off x="5451682" y="2852936"/>
            <a:ext cx="5760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>
            <a:stCxn id="45" idx="0"/>
          </p:cNvCxnSpPr>
          <p:nvPr/>
        </p:nvCxnSpPr>
        <p:spPr>
          <a:xfrm>
            <a:off x="628878" y="2276872"/>
            <a:ext cx="508307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>
            <a:stCxn id="45" idx="0"/>
          </p:cNvCxnSpPr>
          <p:nvPr/>
        </p:nvCxnSpPr>
        <p:spPr>
          <a:xfrm flipH="1">
            <a:off x="627146" y="2276872"/>
            <a:ext cx="1732" cy="12241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flipH="1">
            <a:off x="4009790" y="2276872"/>
            <a:ext cx="1732" cy="12241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H="1">
            <a:off x="5737982" y="2348880"/>
            <a:ext cx="1732" cy="12241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flipH="1">
            <a:off x="2355338" y="2276872"/>
            <a:ext cx="1732" cy="12241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>
            <a:off x="627146" y="3284984"/>
            <a:ext cx="1728192" cy="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>
            <a:off x="2355338" y="3284984"/>
            <a:ext cx="1656184" cy="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>
            <a:off x="3996113" y="3284984"/>
            <a:ext cx="1728192" cy="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1320699" y="2924943"/>
            <a:ext cx="320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665671" y="2924944"/>
            <a:ext cx="338554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926361" y="2924943"/>
            <a:ext cx="320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8" name="Прямая со стрелкой 67"/>
          <p:cNvCxnSpPr/>
          <p:nvPr/>
        </p:nvCxnSpPr>
        <p:spPr>
          <a:xfrm>
            <a:off x="483130" y="2276872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>
          <a:xfrm>
            <a:off x="2355338" y="1845648"/>
            <a:ext cx="1734" cy="4320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2399582" y="1722460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1" name="Группа 70"/>
          <p:cNvGrpSpPr/>
          <p:nvPr/>
        </p:nvGrpSpPr>
        <p:grpSpPr>
          <a:xfrm rot="10800000">
            <a:off x="4047728" y="1845649"/>
            <a:ext cx="1676400" cy="432048"/>
            <a:chOff x="3868688" y="3933056"/>
            <a:chExt cx="1676400" cy="432048"/>
          </a:xfrm>
        </p:grpSpPr>
        <p:cxnSp>
          <p:nvCxnSpPr>
            <p:cNvPr id="72" name="Прямая со стрелкой 71"/>
            <p:cNvCxnSpPr/>
            <p:nvPr/>
          </p:nvCxnSpPr>
          <p:spPr>
            <a:xfrm flipV="1">
              <a:off x="38686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Прямая со стрелкой 72"/>
            <p:cNvCxnSpPr/>
            <p:nvPr/>
          </p:nvCxnSpPr>
          <p:spPr>
            <a:xfrm flipV="1">
              <a:off x="40210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Прямая со стрелкой 73"/>
            <p:cNvCxnSpPr/>
            <p:nvPr/>
          </p:nvCxnSpPr>
          <p:spPr>
            <a:xfrm flipV="1">
              <a:off x="41734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Прямая со стрелкой 74"/>
            <p:cNvCxnSpPr/>
            <p:nvPr/>
          </p:nvCxnSpPr>
          <p:spPr>
            <a:xfrm flipV="1">
              <a:off x="43258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Прямая со стрелкой 75"/>
            <p:cNvCxnSpPr/>
            <p:nvPr/>
          </p:nvCxnSpPr>
          <p:spPr>
            <a:xfrm flipV="1">
              <a:off x="44782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Прямая со стрелкой 76"/>
            <p:cNvCxnSpPr/>
            <p:nvPr/>
          </p:nvCxnSpPr>
          <p:spPr>
            <a:xfrm flipV="1">
              <a:off x="46306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Прямая со стрелкой 77"/>
            <p:cNvCxnSpPr/>
            <p:nvPr/>
          </p:nvCxnSpPr>
          <p:spPr>
            <a:xfrm flipV="1">
              <a:off x="47830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Прямая со стрелкой 78"/>
            <p:cNvCxnSpPr/>
            <p:nvPr/>
          </p:nvCxnSpPr>
          <p:spPr>
            <a:xfrm flipV="1">
              <a:off x="49354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Прямая со стрелкой 79"/>
            <p:cNvCxnSpPr/>
            <p:nvPr/>
          </p:nvCxnSpPr>
          <p:spPr>
            <a:xfrm flipV="1">
              <a:off x="50878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Прямая со стрелкой 80"/>
            <p:cNvCxnSpPr/>
            <p:nvPr/>
          </p:nvCxnSpPr>
          <p:spPr>
            <a:xfrm flipV="1">
              <a:off x="52402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Прямая со стрелкой 81"/>
            <p:cNvCxnSpPr/>
            <p:nvPr/>
          </p:nvCxnSpPr>
          <p:spPr>
            <a:xfrm flipV="1">
              <a:off x="53926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Прямая со стрелкой 82"/>
            <p:cNvCxnSpPr/>
            <p:nvPr/>
          </p:nvCxnSpPr>
          <p:spPr>
            <a:xfrm flipV="1">
              <a:off x="5545088" y="3933056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Прямая соединительная линия 83"/>
            <p:cNvCxnSpPr/>
            <p:nvPr/>
          </p:nvCxnSpPr>
          <p:spPr>
            <a:xfrm>
              <a:off x="3868688" y="4365104"/>
              <a:ext cx="165618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5" name="TextBox 84"/>
          <p:cNvSpPr txBox="1"/>
          <p:nvPr/>
        </p:nvSpPr>
        <p:spPr>
          <a:xfrm>
            <a:off x="5282405" y="139776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6" name="Прямая со стрелкой 85"/>
          <p:cNvCxnSpPr/>
          <p:nvPr/>
        </p:nvCxnSpPr>
        <p:spPr>
          <a:xfrm flipH="1">
            <a:off x="3491880" y="1656184"/>
            <a:ext cx="51964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 стрелкой 86"/>
          <p:cNvCxnSpPr/>
          <p:nvPr/>
        </p:nvCxnSpPr>
        <p:spPr>
          <a:xfrm>
            <a:off x="4011522" y="2852936"/>
            <a:ext cx="49340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3170414" y="1187698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297021" y="1932464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855966" y="2081483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1" name="Прямая соединительная линия 90"/>
          <p:cNvCxnSpPr/>
          <p:nvPr/>
        </p:nvCxnSpPr>
        <p:spPr>
          <a:xfrm flipH="1" flipV="1">
            <a:off x="4009790" y="1670992"/>
            <a:ext cx="1732" cy="11819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 стрелкой 2"/>
          <p:cNvCxnSpPr/>
          <p:nvPr/>
        </p:nvCxnSpPr>
        <p:spPr>
          <a:xfrm flipV="1">
            <a:off x="4809728" y="1052736"/>
            <a:ext cx="0" cy="1194492"/>
          </a:xfrm>
          <a:prstGeom prst="straightConnector1">
            <a:avLst/>
          </a:prstGeom>
          <a:ln w="28575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4849635" y="87843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904469" y="139859"/>
            <a:ext cx="49580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реакций опор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11110" y="4695102"/>
            <a:ext cx="8676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Выражаем реакцию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2" name="Прямая соединительная линия 91"/>
          <p:cNvCxnSpPr/>
          <p:nvPr/>
        </p:nvCxnSpPr>
        <p:spPr>
          <a:xfrm flipH="1">
            <a:off x="4804135" y="2276872"/>
            <a:ext cx="1732" cy="4355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 стрелкой 92"/>
          <p:cNvCxnSpPr/>
          <p:nvPr/>
        </p:nvCxnSpPr>
        <p:spPr>
          <a:xfrm>
            <a:off x="3995936" y="2636912"/>
            <a:ext cx="813792" cy="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4114131" y="2263882"/>
            <a:ext cx="5774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b/2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6250333"/>
              </p:ext>
            </p:extLst>
          </p:nvPr>
        </p:nvGraphicFramePr>
        <p:xfrm>
          <a:off x="29269" y="5343174"/>
          <a:ext cx="4084862" cy="13981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09" name="Equation" r:id="rId7" imgW="1930320" imgH="660240" progId="Equation.DSMT4">
                  <p:embed/>
                </p:oleObj>
              </mc:Choice>
              <mc:Fallback>
                <p:oleObj name="Equation" r:id="rId7" imgW="1930320" imgH="660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69" y="5343174"/>
                        <a:ext cx="4084862" cy="13981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0095250"/>
              </p:ext>
            </p:extLst>
          </p:nvPr>
        </p:nvGraphicFramePr>
        <p:xfrm>
          <a:off x="4135438" y="5343525"/>
          <a:ext cx="4549775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10" name="Equation" r:id="rId9" imgW="2197080" imgH="660240" progId="Equation.DSMT4">
                  <p:embed/>
                </p:oleObj>
              </mc:Choice>
              <mc:Fallback>
                <p:oleObj name="Equation" r:id="rId9" imgW="2197080" imgH="660240" progId="Equation.DSMT4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5438" y="5343525"/>
                        <a:ext cx="4549775" cy="1368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8303818"/>
              </p:ext>
            </p:extLst>
          </p:nvPr>
        </p:nvGraphicFramePr>
        <p:xfrm>
          <a:off x="1120899" y="3681309"/>
          <a:ext cx="5986463" cy="97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11" name="Equation" r:id="rId11" imgW="2641320" imgH="431640" progId="Equation.DSMT4">
                  <p:embed/>
                </p:oleObj>
              </mc:Choice>
              <mc:Fallback>
                <p:oleObj name="Equation" r:id="rId11" imgW="2641320" imgH="431640" progId="Equation.DSMT4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0899" y="3681309"/>
                        <a:ext cx="5986463" cy="979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01866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835</TotalTime>
  <Words>643</Words>
  <Application>Microsoft Office PowerPoint</Application>
  <PresentationFormat>Экран (4:3)</PresentationFormat>
  <Paragraphs>388</Paragraphs>
  <Slides>23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23</vt:i4>
      </vt:variant>
    </vt:vector>
  </HeadingPairs>
  <TitlesOfParts>
    <vt:vector size="27" baseType="lpstr">
      <vt:lpstr>Тема Office</vt:lpstr>
      <vt:lpstr>Формула</vt:lpstr>
      <vt:lpstr>Equation</vt:lpstr>
      <vt:lpstr>MathType 6.0 Equation</vt:lpstr>
      <vt:lpstr>Изгиб балки</vt:lpstr>
      <vt:lpstr>Условие задачи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Изгиб балки</dc:title>
  <dc:creator>Томилин</dc:creator>
  <cp:lastModifiedBy>Григорий</cp:lastModifiedBy>
  <cp:revision>83</cp:revision>
  <dcterms:created xsi:type="dcterms:W3CDTF">2013-03-10T08:58:08Z</dcterms:created>
  <dcterms:modified xsi:type="dcterms:W3CDTF">2015-04-10T12:20:11Z</dcterms:modified>
</cp:coreProperties>
</file>